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6" r:id="rId2"/>
  </p:sldMasterIdLst>
  <p:notesMasterIdLst>
    <p:notesMasterId r:id="rId23"/>
  </p:notesMasterIdLst>
  <p:sldIdLst>
    <p:sldId id="256" r:id="rId3"/>
    <p:sldId id="343" r:id="rId4"/>
    <p:sldId id="257" r:id="rId5"/>
    <p:sldId id="258" r:id="rId6"/>
    <p:sldId id="259" r:id="rId7"/>
    <p:sldId id="260" r:id="rId8"/>
    <p:sldId id="261" r:id="rId9"/>
    <p:sldId id="262" r:id="rId10"/>
    <p:sldId id="263" r:id="rId11"/>
    <p:sldId id="264" r:id="rId12"/>
    <p:sldId id="265" r:id="rId13"/>
    <p:sldId id="344" r:id="rId14"/>
    <p:sldId id="266" r:id="rId15"/>
    <p:sldId id="274" r:id="rId16"/>
    <p:sldId id="267" r:id="rId17"/>
    <p:sldId id="268" r:id="rId18"/>
    <p:sldId id="272" r:id="rId19"/>
    <p:sldId id="273" r:id="rId20"/>
    <p:sldId id="269" r:id="rId21"/>
    <p:sldId id="270"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8542034-FE4F-4ADA-92B8-4CA66D0F0DF3}" styleName="腾讯文档-基本">
    <a:wholeTbl>
      <a:tcTxStyle>
        <a:fontRef idx="minor"/>
        <a:srgbClr val="000000"/>
      </a:tcTxStyle>
      <a:tcStyle>
        <a:tcBdr>
          <a:left>
            <a:ln w="12700" cmpd="sng">
              <a:solidFill>
                <a:srgbClr val="999999"/>
              </a:solidFill>
            </a:ln>
          </a:left>
          <a:right>
            <a:ln w="12700" cmpd="sng">
              <a:solidFill>
                <a:srgbClr val="999999"/>
              </a:solidFill>
            </a:ln>
          </a:right>
          <a:top>
            <a:ln w="12700" cmpd="sng">
              <a:solidFill>
                <a:srgbClr val="999999"/>
              </a:solidFill>
            </a:ln>
          </a:top>
          <a:bottom>
            <a:ln w="12700" cmpd="sng">
              <a:solidFill>
                <a:srgbClr val="999999"/>
              </a:solidFill>
            </a:ln>
          </a:bottom>
          <a:insideH>
            <a:ln w="12700" cmpd="sng">
              <a:solidFill>
                <a:srgbClr val="999999"/>
              </a:solidFill>
            </a:ln>
          </a:insideH>
          <a:insideV>
            <a:ln w="12700" cmpd="sng">
              <a:solidFill>
                <a:srgbClr val="999999"/>
              </a:solidFill>
            </a:ln>
          </a:insideV>
        </a:tcBdr>
        <a:fill>
          <a:solidFill>
            <a:srgbClr val="FFFFFF"/>
          </a:solid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60" y="35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544433-9894-4477-9B1E-61BBF47033A1}" type="datetimeFigureOut">
              <a:rPr lang="zh-CN" altLang="en-US" smtClean="0"/>
              <a:t>2025/6/29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a:p>
          <a:p>
            <a:pPr lvl="1"/>
            <a:r>
              <a:rPr lang="zh-CN" altLang="en-US"/>
              <a:t>第二级</a:t>
            </a:r>
            <a:endParaRPr/>
          </a:p>
          <a:p>
            <a:pPr lvl="2"/>
            <a:r>
              <a:rPr lang="zh-CN" altLang="en-US"/>
              <a:t>第三级</a:t>
            </a:r>
            <a:endParaRPr/>
          </a:p>
          <a:p>
            <a:pPr lvl="3"/>
            <a:r>
              <a:rPr lang="zh-CN" altLang="en-US"/>
              <a:t>第四级</a:t>
            </a:r>
            <a:endParaRP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15BC43-7485-4F6C-86B9-BF93B86F3CB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pic>
        <p:nvPicPr>
          <p:cNvPr id="2" name="bg_right"/>
          <p:cNvPicPr>
            <a:picLocks noChangeAspect="1"/>
          </p:cNvPicPr>
          <p:nvPr userDrawn="1"/>
        </p:nvPicPr>
        <p:blipFill rotWithShape="1">
          <a:blip r:embed="rId2"/>
          <a:srcRect r="11111"/>
          <a:stretch/>
        </p:blipFill>
        <p:spPr>
          <a:xfrm>
            <a:off x="8128000" y="-2621"/>
            <a:ext cx="4064000" cy="6858000"/>
          </a:xfrm>
          <a:prstGeom prst="rect">
            <a:avLst/>
          </a:prstGeom>
        </p:spPr>
      </p:pic>
      <p:pic>
        <p:nvPicPr>
          <p:cNvPr id="3" name="bg_left"/>
          <p:cNvPicPr>
            <a:picLocks noChangeAspect="1"/>
          </p:cNvPicPr>
          <p:nvPr userDrawn="1"/>
        </p:nvPicPr>
        <p:blipFill>
          <a:blip r:embed="rId2"/>
          <a:stretch>
            <a:fillRect/>
          </a:stretch>
        </p:blipFill>
        <p:spPr>
          <a:xfrm>
            <a:off x="0" y="0"/>
            <a:ext cx="4572000" cy="6858000"/>
          </a:xfrm>
          <a:prstGeom prst="rect">
            <a:avLst/>
          </a:prstGeom>
        </p:spPr>
      </p:pic>
      <p:sp>
        <p:nvSpPr>
          <p:cNvPr id="4" name="bg_main_theme"/>
          <p:cNvSpPr/>
          <p:nvPr userDrawn="1"/>
        </p:nvSpPr>
        <p:spPr>
          <a:xfrm>
            <a:off x="312912" y="0"/>
            <a:ext cx="859740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pattern"/>
          <p:cNvSpPr/>
          <p:nvPr userDrawn="1"/>
        </p:nvSpPr>
        <p:spPr>
          <a:xfrm>
            <a:off x="312912" y="2951480"/>
            <a:ext cx="8597407" cy="3903899"/>
          </a:xfrm>
          <a:prstGeom prst="rect">
            <a:avLst/>
          </a:prstGeom>
          <a:blipFill dpi="0" rotWithShape="1">
            <a:blip r:embed="rId3">
              <a:alphaModFix amt="20000"/>
            </a:blip>
            <a:srcRect/>
            <a:stretch>
              <a:fillRect l="-16369" t="-11784" r="-7157" b="-994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main_board"/>
          <p:cNvGrpSpPr/>
          <p:nvPr userDrawn="1"/>
        </p:nvGrpSpPr>
        <p:grpSpPr>
          <a:xfrm>
            <a:off x="726440" y="1400452"/>
            <a:ext cx="8600440" cy="2709268"/>
            <a:chOff x="685800" y="1400452"/>
            <a:chExt cx="8600440" cy="2709268"/>
          </a:xfrm>
          <a:effectLst>
            <a:outerShdw blurRad="203200" dist="38100" dir="2700000" algn="tl" rotWithShape="0">
              <a:prstClr val="black">
                <a:alpha val="19000"/>
              </a:prstClr>
            </a:outerShdw>
          </a:effectLst>
        </p:grpSpPr>
        <p:sp>
          <p:nvSpPr>
            <p:cNvPr id="7" name="矩形 13"/>
            <p:cNvSpPr/>
            <p:nvPr userDrawn="1"/>
          </p:nvSpPr>
          <p:spPr>
            <a:xfrm>
              <a:off x="685800" y="1400452"/>
              <a:ext cx="8600440" cy="2595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12"/>
            <p:cNvSpPr/>
            <p:nvPr userDrawn="1"/>
          </p:nvSpPr>
          <p:spPr>
            <a:xfrm>
              <a:off x="685800" y="1513840"/>
              <a:ext cx="8600440" cy="259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标题 1"/>
          <p:cNvSpPr>
            <a:spLocks noGrp="1"/>
          </p:cNvSpPr>
          <p:nvPr>
            <p:ph type="ctrTitle" hasCustomPrompt="1"/>
          </p:nvPr>
        </p:nvSpPr>
        <p:spPr>
          <a:xfrm>
            <a:off x="1146089" y="2004459"/>
            <a:ext cx="7934411" cy="833633"/>
          </a:xfrm>
        </p:spPr>
        <p:txBody>
          <a:bodyPr anchor="ctr">
            <a:noAutofit/>
          </a:bodyPr>
          <a:lstStyle>
            <a:lvl1pPr algn="l">
              <a:defRPr sz="6000" b="1">
                <a:solidFill>
                  <a:schemeClr val="accent1">
                    <a:lumMod val="75000"/>
                  </a:schemeClr>
                </a:solidFill>
              </a:defRPr>
            </a:lvl1pPr>
          </a:lstStyle>
          <a:p>
            <a:r>
              <a:rPr lang="zh-CN" altLang="en-US" dirty="0"/>
              <a:t>单击编辑标题</a:t>
            </a:r>
          </a:p>
        </p:txBody>
      </p:sp>
      <p:sp>
        <p:nvSpPr>
          <p:cNvPr id="10" name="副标题 2"/>
          <p:cNvSpPr>
            <a:spLocks noGrp="1"/>
          </p:cNvSpPr>
          <p:nvPr>
            <p:ph type="subTitle" idx="1" hasCustomPrompt="1"/>
          </p:nvPr>
        </p:nvSpPr>
        <p:spPr>
          <a:xfrm>
            <a:off x="1146089" y="2838092"/>
            <a:ext cx="7934411" cy="490619"/>
          </a:xfrm>
        </p:spPr>
        <p:txBody>
          <a:bodyPr/>
          <a:lstStyle>
            <a:lvl1pPr marL="0" indent="0" algn="l">
              <a:buNone/>
              <a:defRPr sz="2400">
                <a:solidFill>
                  <a:schemeClr val="tx2">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单击以编辑副标题</a:t>
            </a:r>
          </a:p>
        </p:txBody>
      </p:sp>
      <p:sp>
        <p:nvSpPr>
          <p:cNvPr id="11" name="矩形 15"/>
          <p:cNvSpPr/>
          <p:nvPr userDrawn="1"/>
        </p:nvSpPr>
        <p:spPr>
          <a:xfrm>
            <a:off x="722384" y="2004459"/>
            <a:ext cx="233680" cy="7438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jwc_logo"/>
          <p:cNvGrpSpPr/>
          <p:nvPr userDrawn="1"/>
        </p:nvGrpSpPr>
        <p:grpSpPr>
          <a:xfrm>
            <a:off x="1146090" y="6242962"/>
            <a:ext cx="1809740" cy="305514"/>
            <a:chOff x="8729725" y="4570716"/>
            <a:chExt cx="2830513" cy="477838"/>
          </a:xfrm>
          <a:solidFill>
            <a:schemeClr val="bg1">
              <a:alpha val="50000"/>
            </a:schemeClr>
          </a:solidFill>
        </p:grpSpPr>
        <p:sp>
          <p:nvSpPr>
            <p:cNvPr id="13" name="Freeform 34"/>
            <p:cNvSpPr>
              <a:spLocks noEditPoints="1"/>
            </p:cNvSpPr>
            <p:nvPr userDrawn="1"/>
          </p:nvSpPr>
          <p:spPr bwMode="auto">
            <a:xfrm>
              <a:off x="9304400" y="4945366"/>
              <a:ext cx="1363663"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35"/>
            <p:cNvSpPr>
              <a:spLocks noEditPoints="1"/>
            </p:cNvSpPr>
            <p:nvPr userDrawn="1"/>
          </p:nvSpPr>
          <p:spPr bwMode="auto">
            <a:xfrm>
              <a:off x="10679175" y="4943779"/>
              <a:ext cx="873125" cy="103188"/>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36"/>
            <p:cNvSpPr>
              <a:spLocks noEditPoints="1"/>
            </p:cNvSpPr>
            <p:nvPr userDrawn="1"/>
          </p:nvSpPr>
          <p:spPr bwMode="auto">
            <a:xfrm>
              <a:off x="9304400" y="4596116"/>
              <a:ext cx="2255838" cy="300038"/>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37"/>
            <p:cNvSpPr>
              <a:spLocks noEditPoints="1"/>
            </p:cNvSpPr>
            <p:nvPr userDrawn="1"/>
          </p:nvSpPr>
          <p:spPr bwMode="auto">
            <a:xfrm>
              <a:off x="8797988" y="4643741"/>
              <a:ext cx="334963" cy="325438"/>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38"/>
            <p:cNvSpPr>
              <a:spLocks noEditPoints="1"/>
            </p:cNvSpPr>
            <p:nvPr userDrawn="1"/>
          </p:nvSpPr>
          <p:spPr bwMode="auto">
            <a:xfrm>
              <a:off x="8872600" y="4775504"/>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39"/>
            <p:cNvSpPr>
              <a:spLocks noEditPoints="1"/>
            </p:cNvSpPr>
            <p:nvPr userDrawn="1"/>
          </p:nvSpPr>
          <p:spPr bwMode="auto">
            <a:xfrm>
              <a:off x="8729725" y="4570716"/>
              <a:ext cx="474663" cy="477838"/>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40"/>
            <p:cNvSpPr>
              <a:spLocks noEditPoints="1"/>
            </p:cNvSpPr>
            <p:nvPr userDrawn="1"/>
          </p:nvSpPr>
          <p:spPr bwMode="auto">
            <a:xfrm>
              <a:off x="8763063" y="4810429"/>
              <a:ext cx="407988" cy="204788"/>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41"/>
            <p:cNvSpPr/>
            <p:nvPr userDrawn="1"/>
          </p:nvSpPr>
          <p:spPr bwMode="auto">
            <a:xfrm>
              <a:off x="8913875" y="4712004"/>
              <a:ext cx="161925" cy="150813"/>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42"/>
            <p:cNvSpPr/>
            <p:nvPr userDrawn="1"/>
          </p:nvSpPr>
          <p:spPr bwMode="auto">
            <a:xfrm>
              <a:off x="8942450" y="4694541"/>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43"/>
            <p:cNvSpPr/>
            <p:nvPr userDrawn="1"/>
          </p:nvSpPr>
          <p:spPr bwMode="auto">
            <a:xfrm>
              <a:off x="8867838" y="4856466"/>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44"/>
            <p:cNvSpPr>
              <a:spLocks noEditPoints="1"/>
            </p:cNvSpPr>
            <p:nvPr userDrawn="1"/>
          </p:nvSpPr>
          <p:spPr bwMode="auto">
            <a:xfrm>
              <a:off x="8840850" y="4681841"/>
              <a:ext cx="252413" cy="257175"/>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45"/>
            <p:cNvSpPr>
              <a:spLocks noEditPoints="1"/>
            </p:cNvSpPr>
            <p:nvPr userDrawn="1"/>
          </p:nvSpPr>
          <p:spPr bwMode="auto">
            <a:xfrm>
              <a:off x="9091675" y="4667554"/>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46"/>
            <p:cNvSpPr>
              <a:spLocks noEditPoints="1"/>
            </p:cNvSpPr>
            <p:nvPr userDrawn="1"/>
          </p:nvSpPr>
          <p:spPr bwMode="auto">
            <a:xfrm>
              <a:off x="9120250" y="4715179"/>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47"/>
            <p:cNvSpPr>
              <a:spLocks noEditPoints="1"/>
            </p:cNvSpPr>
            <p:nvPr userDrawn="1"/>
          </p:nvSpPr>
          <p:spPr bwMode="auto">
            <a:xfrm>
              <a:off x="9037700" y="4621516"/>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48"/>
            <p:cNvSpPr>
              <a:spLocks noEditPoints="1"/>
            </p:cNvSpPr>
            <p:nvPr userDrawn="1"/>
          </p:nvSpPr>
          <p:spPr bwMode="auto">
            <a:xfrm>
              <a:off x="8913875" y="4588179"/>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49"/>
            <p:cNvSpPr>
              <a:spLocks noEditPoints="1"/>
            </p:cNvSpPr>
            <p:nvPr userDrawn="1"/>
          </p:nvSpPr>
          <p:spPr bwMode="auto">
            <a:xfrm>
              <a:off x="8971025" y="4589766"/>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50"/>
            <p:cNvSpPr>
              <a:spLocks noEditPoints="1"/>
            </p:cNvSpPr>
            <p:nvPr userDrawn="1"/>
          </p:nvSpPr>
          <p:spPr bwMode="auto">
            <a:xfrm>
              <a:off x="8756713" y="4715179"/>
              <a:ext cx="52388"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51"/>
            <p:cNvSpPr>
              <a:spLocks noEditPoints="1"/>
            </p:cNvSpPr>
            <p:nvPr userDrawn="1"/>
          </p:nvSpPr>
          <p:spPr bwMode="auto">
            <a:xfrm>
              <a:off x="8791638" y="4653266"/>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52"/>
            <p:cNvSpPr>
              <a:spLocks noEditPoints="1"/>
            </p:cNvSpPr>
            <p:nvPr userDrawn="1"/>
          </p:nvSpPr>
          <p:spPr bwMode="auto">
            <a:xfrm>
              <a:off x="8847200" y="4611991"/>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5401733" y="6240463"/>
            <a:ext cx="1388536" cy="206381"/>
          </a:xfrm>
          <a:prstGeom prst="rect">
            <a:avLst/>
          </a:prstGeom>
        </p:spPr>
        <p:txBody>
          <a:bodyPr/>
          <a:lstStyle/>
          <a:p>
            <a:fld id="{6489D9C7-5DC6-4263-87FF-7C99F6FB63C3}" type="datetime1">
              <a:rPr lang="zh-CN" altLang="en-US" smtClean="0"/>
              <a:t>2025/6/29</a:t>
            </a:fld>
            <a:endParaRPr lang="zh-CN" altLang="en-US"/>
          </a:p>
        </p:txBody>
      </p:sp>
      <p:sp>
        <p:nvSpPr>
          <p:cNvPr id="4" name="页脚占位符 3"/>
          <p:cNvSpPr>
            <a:spLocks noGrp="1"/>
          </p:cNvSpPr>
          <p:nvPr>
            <p:ph type="ftr" sz="quarter" idx="11"/>
          </p:nvPr>
        </p:nvSpPr>
        <p:spPr>
          <a:xfrm>
            <a:off x="669925" y="6240463"/>
            <a:ext cx="4140201" cy="206381"/>
          </a:xfrm>
          <a:prstGeom prst="rect">
            <a:avLst/>
          </a:prstGeom>
        </p:spPr>
        <p:txBody>
          <a:bodyPr/>
          <a:lstStyle/>
          <a:p>
            <a:r>
              <a:rPr lang="en-US" altLang="zh-CN"/>
              <a:t>www.islide.cc</a:t>
            </a:r>
            <a:endParaRPr lang="zh-CN" altLang="en-US" dirty="0"/>
          </a:p>
        </p:txBody>
      </p:sp>
      <p:sp>
        <p:nvSpPr>
          <p:cNvPr id="5" name="灯片编号占位符 4"/>
          <p:cNvSpPr>
            <a:spLocks noGrp="1"/>
          </p:cNvSpPr>
          <p:nvPr>
            <p:ph type="sldNum" sz="quarter" idx="12"/>
          </p:nvPr>
        </p:nvSpPr>
        <p:spPr>
          <a:xfrm>
            <a:off x="8610600" y="6240463"/>
            <a:ext cx="2909888" cy="206381"/>
          </a:xfrm>
          <a:prstGeom prst="rect">
            <a:avLst/>
          </a:prstGeom>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a:xfrm>
            <a:off x="669924" y="1"/>
            <a:ext cx="10850563" cy="1028699"/>
          </a:xfrm>
          <a:prstGeom prst="rect">
            <a:avLst/>
          </a:prstGeom>
        </p:spPr>
        <p:txBody>
          <a:bodyPr/>
          <a:lstStyle>
            <a:lvl1pPr>
              <a:defRPr/>
            </a:lvl1pPr>
          </a:lstStyle>
          <a:p>
            <a:r>
              <a:rPr lang="en-US" altLang="zh-CN" dirty="0"/>
              <a:t>Click to edit Master title style</a:t>
            </a:r>
            <a:endParaRPr lang="zh-CN" altLang="en-US" dirty="0"/>
          </a:p>
        </p:txBody>
      </p:sp>
      <p:sp>
        <p:nvSpPr>
          <p:cNvPr id="8" name="内容占位符 7"/>
          <p:cNvSpPr>
            <a:spLocks noGrp="1"/>
          </p:cNvSpPr>
          <p:nvPr>
            <p:ph sz="quarter" idx="13"/>
          </p:nvPr>
        </p:nvSpPr>
        <p:spPr>
          <a:xfrm>
            <a:off x="669925" y="1130299"/>
            <a:ext cx="10850563" cy="5006975"/>
          </a:xfrm>
          <a:prstGeom prst="rect">
            <a:avLst/>
          </a:prstGeom>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2272678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Title 1"/>
          <p:cNvSpPr>
            <a:spLocks noGrp="1"/>
          </p:cNvSpPr>
          <p:nvPr>
            <p:ph type="title"/>
          </p:nvPr>
        </p:nvSpPr>
        <p:spPr>
          <a:xfrm>
            <a:off x="669924" y="1"/>
            <a:ext cx="10850563" cy="1028699"/>
          </a:xfrm>
          <a:prstGeom prst="rect">
            <a:avLst/>
          </a:prstGeom>
        </p:spPr>
        <p:txBody>
          <a:bodyPr/>
          <a:lstStyle>
            <a:lvl1pPr>
              <a:defRPr/>
            </a:lvl1pPr>
          </a:lstStyle>
          <a:p>
            <a:r>
              <a:rPr lang="en-US" altLang="zh-CN" dirty="0"/>
              <a:t>Click to edit Master title style</a:t>
            </a:r>
            <a:endParaRPr lang="en-US" dirty="0"/>
          </a:p>
        </p:txBody>
      </p:sp>
      <p:sp>
        <p:nvSpPr>
          <p:cNvPr id="3" name="Date Placeholder 2"/>
          <p:cNvSpPr>
            <a:spLocks noGrp="1"/>
          </p:cNvSpPr>
          <p:nvPr>
            <p:ph type="dt" sz="half" idx="10"/>
          </p:nvPr>
        </p:nvSpPr>
        <p:spPr>
          <a:xfrm>
            <a:off x="5401732" y="6240463"/>
            <a:ext cx="1388536" cy="206381"/>
          </a:xfrm>
          <a:prstGeom prst="rect">
            <a:avLst/>
          </a:prstGeom>
        </p:spPr>
        <p:txBody>
          <a:bodyPr/>
          <a:lstStyle/>
          <a:p>
            <a:fld id="{6489D9C7-5DC6-4263-87FF-7C99F6FB63C3}" type="datetime1">
              <a:rPr lang="zh-CN" altLang="en-US" smtClean="0"/>
              <a:t>2025/6/29</a:t>
            </a:fld>
            <a:endParaRPr lang="zh-CN" altLang="en-US" dirty="0"/>
          </a:p>
        </p:txBody>
      </p:sp>
      <p:sp>
        <p:nvSpPr>
          <p:cNvPr id="4" name="Footer Placeholder 3"/>
          <p:cNvSpPr>
            <a:spLocks noGrp="1"/>
          </p:cNvSpPr>
          <p:nvPr>
            <p:ph type="ftr" sz="quarter" idx="11"/>
          </p:nvPr>
        </p:nvSpPr>
        <p:spPr>
          <a:xfrm>
            <a:off x="669924" y="6240463"/>
            <a:ext cx="4140201" cy="206381"/>
          </a:xfrm>
          <a:prstGeom prst="rect">
            <a:avLst/>
          </a:prstGeom>
        </p:spPr>
        <p:txBody>
          <a:bodyPr/>
          <a:lstStyle/>
          <a:p>
            <a:r>
              <a:rPr lang="en-US" altLang="zh-CN" dirty="0"/>
              <a:t>www.islide.cc</a:t>
            </a:r>
            <a:endParaRPr lang="zh-CN" altLang="en-US" dirty="0"/>
          </a:p>
        </p:txBody>
      </p:sp>
      <p:sp>
        <p:nvSpPr>
          <p:cNvPr id="5" name="Slide Number Placeholder 4"/>
          <p:cNvSpPr>
            <a:spLocks noGrp="1"/>
          </p:cNvSpPr>
          <p:nvPr>
            <p:ph type="sldNum" sz="quarter" idx="12"/>
          </p:nvPr>
        </p:nvSpPr>
        <p:spPr>
          <a:xfrm>
            <a:off x="8610599" y="6240463"/>
            <a:ext cx="2909888" cy="206381"/>
          </a:xfrm>
          <a:prstGeom prst="rect">
            <a:avLst/>
          </a:prstGeom>
        </p:spPr>
        <p:txBody>
          <a:bodyPr/>
          <a:lstStyle/>
          <a:p>
            <a:fld id="{5DD3DB80-B894-403A-B48E-6FDC1A72010E}" type="slidenum">
              <a:rPr lang="zh-CN" altLang="en-US" smtClean="0"/>
              <a:t>‹#›</a:t>
            </a:fld>
            <a:endParaRPr lang="zh-CN" altLang="en-US" dirty="0"/>
          </a:p>
        </p:txBody>
      </p:sp>
    </p:spTree>
    <p:extLst>
      <p:ext uri="{BB962C8B-B14F-4D97-AF65-F5344CB8AC3E}">
        <p14:creationId xmlns:p14="http://schemas.microsoft.com/office/powerpoint/2010/main" val="33788730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8370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sp>
        <p:nvSpPr>
          <p:cNvPr id="6" name="矩形 5"/>
          <p:cNvSpPr/>
          <p:nvPr userDrawn="1"/>
        </p:nvSpPr>
        <p:spPr>
          <a:xfrm>
            <a:off x="0" y="3290179"/>
            <a:ext cx="12180566" cy="21524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0" y="3536557"/>
            <a:ext cx="12180566" cy="3321443"/>
          </a:xfrm>
          <a:prstGeom prst="rect">
            <a:avLst/>
          </a:prstGeom>
          <a:blipFill rotWithShape="1">
            <a:blip r:embed="rId2"/>
            <a:stretch>
              <a:fillRect/>
            </a:stretch>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pic>
        <p:nvPicPr>
          <p:cNvPr id="11" name="图片 10"/>
          <p:cNvPicPr>
            <a:picLocks noChangeAspect="1"/>
          </p:cNvPicPr>
          <p:nvPr userDrawn="1"/>
        </p:nvPicPr>
        <p:blipFill>
          <a:blip r:embed="rId3"/>
          <a:stretch>
            <a:fillRect/>
          </a:stretch>
        </p:blipFill>
        <p:spPr>
          <a:xfrm>
            <a:off x="7600530" y="2266352"/>
            <a:ext cx="4591470" cy="4591648"/>
          </a:xfrm>
          <a:prstGeom prst="rect">
            <a:avLst/>
          </a:prstGeom>
        </p:spPr>
      </p:pic>
      <p:sp>
        <p:nvSpPr>
          <p:cNvPr id="12" name="标题 1"/>
          <p:cNvSpPr>
            <a:spLocks noGrp="1"/>
          </p:cNvSpPr>
          <p:nvPr>
            <p:ph type="ctrTitle" hasCustomPrompt="1"/>
          </p:nvPr>
        </p:nvSpPr>
        <p:spPr>
          <a:xfrm>
            <a:off x="1206951" y="3849124"/>
            <a:ext cx="5426076" cy="1621509"/>
          </a:xfrm>
          <a:prstGeom prst="rect">
            <a:avLst/>
          </a:prstGeom>
        </p:spPr>
        <p:txBody>
          <a:bodyPr anchor="b">
            <a:normAutofit/>
          </a:bodyPr>
          <a:lstStyle>
            <a:lvl1pPr marL="0" indent="0" algn="l">
              <a:buFont typeface="Arial" panose="020B0604020202020204" pitchFamily="34" charset="0"/>
              <a:buNone/>
              <a:defRPr sz="3200">
                <a:solidFill>
                  <a:schemeClr val="bg1"/>
                </a:solidFill>
              </a:defRPr>
            </a:lvl1pPr>
          </a:lstStyle>
          <a:p>
            <a:r>
              <a:rPr lang="en-US" altLang="zh-CN" dirty="0"/>
              <a:t>Conclusion</a:t>
            </a:r>
            <a:endParaRPr lang="zh-CN" altLang="en-US" dirty="0"/>
          </a:p>
        </p:txBody>
      </p:sp>
      <p:sp>
        <p:nvSpPr>
          <p:cNvPr id="13" name="文本占位符 62"/>
          <p:cNvSpPr>
            <a:spLocks noGrp="1"/>
          </p:cNvSpPr>
          <p:nvPr>
            <p:ph type="body" sz="quarter" idx="18" hasCustomPrompt="1"/>
          </p:nvPr>
        </p:nvSpPr>
        <p:spPr>
          <a:xfrm>
            <a:off x="1206951" y="6155360"/>
            <a:ext cx="5426076" cy="310871"/>
          </a:xfrm>
          <a:prstGeom prst="rect">
            <a:avLst/>
          </a:prstGeo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dirty="0"/>
              <a:t>Data</a:t>
            </a:r>
          </a:p>
        </p:txBody>
      </p:sp>
      <p:sp>
        <p:nvSpPr>
          <p:cNvPr id="14" name="文本占位符 13"/>
          <p:cNvSpPr>
            <a:spLocks noGrp="1"/>
          </p:cNvSpPr>
          <p:nvPr>
            <p:ph type="body" sz="quarter" idx="10" hasCustomPrompt="1"/>
          </p:nvPr>
        </p:nvSpPr>
        <p:spPr>
          <a:xfrm>
            <a:off x="1206952" y="5859089"/>
            <a:ext cx="5426076" cy="296271"/>
          </a:xfrm>
          <a:prstGeom prst="rect">
            <a:avLst/>
          </a:prstGeo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p>
        </p:txBody>
      </p:sp>
    </p:spTree>
    <p:extLst>
      <p:ext uri="{BB962C8B-B14F-4D97-AF65-F5344CB8AC3E}">
        <p14:creationId xmlns:p14="http://schemas.microsoft.com/office/powerpoint/2010/main" val="321386733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目录">
    <p:spTree>
      <p:nvGrpSpPr>
        <p:cNvPr id="1" name=""/>
        <p:cNvGrpSpPr/>
        <p:nvPr/>
      </p:nvGrpSpPr>
      <p:grpSpPr>
        <a:xfrm>
          <a:off x="0" y="0"/>
          <a:ext cx="0" cy="0"/>
          <a:chOff x="0" y="0"/>
          <a:chExt cx="0" cy="0"/>
        </a:xfrm>
      </p:grpSpPr>
      <p:pic>
        <p:nvPicPr>
          <p:cNvPr id="33" name="bg_right"/>
          <p:cNvPicPr>
            <a:picLocks noChangeAspect="1"/>
          </p:cNvPicPr>
          <p:nvPr userDrawn="1"/>
        </p:nvPicPr>
        <p:blipFill rotWithShape="1">
          <a:blip r:embed="rId2"/>
          <a:srcRect l="-11805" r="22916"/>
          <a:stretch/>
        </p:blipFill>
        <p:spPr>
          <a:xfrm>
            <a:off x="8128000" y="-2621"/>
            <a:ext cx="4064000" cy="6858000"/>
          </a:xfrm>
          <a:prstGeom prst="rect">
            <a:avLst/>
          </a:prstGeom>
        </p:spPr>
      </p:pic>
      <p:pic>
        <p:nvPicPr>
          <p:cNvPr id="34" name="bg_left"/>
          <p:cNvPicPr>
            <a:picLocks noChangeAspect="1"/>
          </p:cNvPicPr>
          <p:nvPr userDrawn="1"/>
        </p:nvPicPr>
        <p:blipFill>
          <a:blip r:embed="rId2"/>
          <a:stretch>
            <a:fillRect/>
          </a:stretch>
        </p:blipFill>
        <p:spPr>
          <a:xfrm>
            <a:off x="0" y="0"/>
            <a:ext cx="4572000" cy="6858000"/>
          </a:xfrm>
          <a:prstGeom prst="rect">
            <a:avLst/>
          </a:prstGeom>
        </p:spPr>
      </p:pic>
      <p:sp>
        <p:nvSpPr>
          <p:cNvPr id="35" name="abg_main_theme"/>
          <p:cNvSpPr/>
          <p:nvPr userDrawn="1"/>
        </p:nvSpPr>
        <p:spPr>
          <a:xfrm>
            <a:off x="312912" y="0"/>
            <a:ext cx="954335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pattern"/>
          <p:cNvSpPr/>
          <p:nvPr userDrawn="1"/>
        </p:nvSpPr>
        <p:spPr>
          <a:xfrm>
            <a:off x="312912" y="2951480"/>
            <a:ext cx="9540000" cy="3903899"/>
          </a:xfrm>
          <a:prstGeom prst="rect">
            <a:avLst/>
          </a:prstGeom>
          <a:blipFill dpi="0" rotWithShape="1">
            <a:blip r:embed="rId3">
              <a:alphaModFix amt="20000"/>
            </a:blip>
            <a:srcRect/>
            <a:stretch>
              <a:fillRect l="-10944" t="-11784" r="-378" b="-994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main_board"/>
          <p:cNvGrpSpPr/>
          <p:nvPr userDrawn="1"/>
        </p:nvGrpSpPr>
        <p:grpSpPr>
          <a:xfrm>
            <a:off x="726439" y="825500"/>
            <a:ext cx="9539301" cy="4781549"/>
            <a:chOff x="685800" y="1400452"/>
            <a:chExt cx="8600440" cy="2709268"/>
          </a:xfrm>
          <a:effectLst>
            <a:outerShdw blurRad="203200" dist="38100" dir="2700000" algn="tl" rotWithShape="0">
              <a:prstClr val="black">
                <a:alpha val="19000"/>
              </a:prstClr>
            </a:outerShdw>
          </a:effectLst>
        </p:grpSpPr>
        <p:sp>
          <p:nvSpPr>
            <p:cNvPr id="38" name="矩形 13"/>
            <p:cNvSpPr/>
            <p:nvPr userDrawn="1"/>
          </p:nvSpPr>
          <p:spPr>
            <a:xfrm>
              <a:off x="685800" y="1400452"/>
              <a:ext cx="8600440" cy="2595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12"/>
            <p:cNvSpPr/>
            <p:nvPr userDrawn="1"/>
          </p:nvSpPr>
          <p:spPr>
            <a:xfrm>
              <a:off x="685800" y="1458019"/>
              <a:ext cx="8600440" cy="2651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文本占位符 5"/>
          <p:cNvSpPr>
            <a:spLocks noGrp="1"/>
          </p:cNvSpPr>
          <p:nvPr>
            <p:ph type="body" sz="quarter" idx="11"/>
          </p:nvPr>
        </p:nvSpPr>
        <p:spPr>
          <a:xfrm>
            <a:off x="1066007" y="2432050"/>
            <a:ext cx="8909844" cy="2471738"/>
          </a:xfrm>
        </p:spPr>
        <p:txBody>
          <a:bodyPr/>
          <a:lstStyle>
            <a:lvl1pPr marL="266700" indent="-266700">
              <a:buFont typeface="Arial" panose="020B0604020202020204" pitchFamily="34" charset="0"/>
              <a:buChar char="•"/>
              <a:defRPr/>
            </a:lvl1pPr>
          </a:lstStyle>
          <a:p>
            <a:pPr lvl="0"/>
            <a:endParaRPr lang="zh-CN" altLang="en-US" dirty="0"/>
          </a:p>
        </p:txBody>
      </p:sp>
      <p:sp>
        <p:nvSpPr>
          <p:cNvPr id="41" name="矩形 39"/>
          <p:cNvSpPr/>
          <p:nvPr userDrawn="1"/>
        </p:nvSpPr>
        <p:spPr>
          <a:xfrm>
            <a:off x="722384" y="1332206"/>
            <a:ext cx="233680" cy="7438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标题 9"/>
          <p:cNvSpPr>
            <a:spLocks noGrp="1"/>
          </p:cNvSpPr>
          <p:nvPr>
            <p:ph type="title" hasCustomPrompt="1"/>
          </p:nvPr>
        </p:nvSpPr>
        <p:spPr>
          <a:xfrm>
            <a:off x="1066006" y="1216332"/>
            <a:ext cx="8909844" cy="1021080"/>
          </a:xfrm>
        </p:spPr>
        <p:txBody>
          <a:bodyPr/>
          <a:lstStyle>
            <a:lvl1pPr>
              <a:defRPr b="1">
                <a:solidFill>
                  <a:schemeClr val="accent1">
                    <a:lumMod val="75000"/>
                  </a:schemeClr>
                </a:solidFill>
              </a:defRPr>
            </a:lvl1pPr>
          </a:lstStyle>
          <a:p>
            <a:r>
              <a:rPr lang="zh-CN" altLang="en-US" dirty="0"/>
              <a:t>目录</a:t>
            </a:r>
          </a:p>
        </p:txBody>
      </p:sp>
      <p:grpSp>
        <p:nvGrpSpPr>
          <p:cNvPr id="43" name="jwc_logo"/>
          <p:cNvGrpSpPr/>
          <p:nvPr userDrawn="1"/>
        </p:nvGrpSpPr>
        <p:grpSpPr>
          <a:xfrm>
            <a:off x="1146090" y="6242962"/>
            <a:ext cx="1809740" cy="305514"/>
            <a:chOff x="8729725" y="4570716"/>
            <a:chExt cx="2830513" cy="477838"/>
          </a:xfrm>
          <a:solidFill>
            <a:schemeClr val="bg1">
              <a:alpha val="50000"/>
            </a:schemeClr>
          </a:solidFill>
        </p:grpSpPr>
        <p:sp>
          <p:nvSpPr>
            <p:cNvPr id="44" name="Freeform 34"/>
            <p:cNvSpPr>
              <a:spLocks noEditPoints="1"/>
            </p:cNvSpPr>
            <p:nvPr userDrawn="1"/>
          </p:nvSpPr>
          <p:spPr bwMode="auto">
            <a:xfrm>
              <a:off x="9304400" y="4945366"/>
              <a:ext cx="1363663"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35"/>
            <p:cNvSpPr>
              <a:spLocks noEditPoints="1"/>
            </p:cNvSpPr>
            <p:nvPr userDrawn="1"/>
          </p:nvSpPr>
          <p:spPr bwMode="auto">
            <a:xfrm>
              <a:off x="10679175" y="4943779"/>
              <a:ext cx="873125" cy="103188"/>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36"/>
            <p:cNvSpPr>
              <a:spLocks noEditPoints="1"/>
            </p:cNvSpPr>
            <p:nvPr userDrawn="1"/>
          </p:nvSpPr>
          <p:spPr bwMode="auto">
            <a:xfrm>
              <a:off x="9304400" y="4596116"/>
              <a:ext cx="2255838" cy="300038"/>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37"/>
            <p:cNvSpPr>
              <a:spLocks noEditPoints="1"/>
            </p:cNvSpPr>
            <p:nvPr userDrawn="1"/>
          </p:nvSpPr>
          <p:spPr bwMode="auto">
            <a:xfrm>
              <a:off x="8797988" y="4643741"/>
              <a:ext cx="334963" cy="325438"/>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38"/>
            <p:cNvSpPr>
              <a:spLocks noEditPoints="1"/>
            </p:cNvSpPr>
            <p:nvPr userDrawn="1"/>
          </p:nvSpPr>
          <p:spPr bwMode="auto">
            <a:xfrm>
              <a:off x="8872600" y="4775504"/>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39"/>
            <p:cNvSpPr>
              <a:spLocks noEditPoints="1"/>
            </p:cNvSpPr>
            <p:nvPr userDrawn="1"/>
          </p:nvSpPr>
          <p:spPr bwMode="auto">
            <a:xfrm>
              <a:off x="8729725" y="4570716"/>
              <a:ext cx="474663" cy="477838"/>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40"/>
            <p:cNvSpPr>
              <a:spLocks noEditPoints="1"/>
            </p:cNvSpPr>
            <p:nvPr userDrawn="1"/>
          </p:nvSpPr>
          <p:spPr bwMode="auto">
            <a:xfrm>
              <a:off x="8763063" y="4810429"/>
              <a:ext cx="407988" cy="204788"/>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 name="Freeform 41"/>
            <p:cNvSpPr/>
            <p:nvPr userDrawn="1"/>
          </p:nvSpPr>
          <p:spPr bwMode="auto">
            <a:xfrm>
              <a:off x="8913875" y="4712004"/>
              <a:ext cx="161925" cy="150813"/>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42"/>
            <p:cNvSpPr/>
            <p:nvPr userDrawn="1"/>
          </p:nvSpPr>
          <p:spPr bwMode="auto">
            <a:xfrm>
              <a:off x="8942450" y="4694541"/>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43"/>
            <p:cNvSpPr/>
            <p:nvPr userDrawn="1"/>
          </p:nvSpPr>
          <p:spPr bwMode="auto">
            <a:xfrm>
              <a:off x="8867838" y="4856466"/>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44"/>
            <p:cNvSpPr>
              <a:spLocks noEditPoints="1"/>
            </p:cNvSpPr>
            <p:nvPr userDrawn="1"/>
          </p:nvSpPr>
          <p:spPr bwMode="auto">
            <a:xfrm>
              <a:off x="8840850" y="4681841"/>
              <a:ext cx="252413" cy="257175"/>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45"/>
            <p:cNvSpPr>
              <a:spLocks noEditPoints="1"/>
            </p:cNvSpPr>
            <p:nvPr userDrawn="1"/>
          </p:nvSpPr>
          <p:spPr bwMode="auto">
            <a:xfrm>
              <a:off x="9091675" y="4667554"/>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46"/>
            <p:cNvSpPr>
              <a:spLocks noEditPoints="1"/>
            </p:cNvSpPr>
            <p:nvPr userDrawn="1"/>
          </p:nvSpPr>
          <p:spPr bwMode="auto">
            <a:xfrm>
              <a:off x="9120250" y="4715179"/>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47"/>
            <p:cNvSpPr>
              <a:spLocks noEditPoints="1"/>
            </p:cNvSpPr>
            <p:nvPr userDrawn="1"/>
          </p:nvSpPr>
          <p:spPr bwMode="auto">
            <a:xfrm>
              <a:off x="9037700" y="4621516"/>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48"/>
            <p:cNvSpPr>
              <a:spLocks noEditPoints="1"/>
            </p:cNvSpPr>
            <p:nvPr userDrawn="1"/>
          </p:nvSpPr>
          <p:spPr bwMode="auto">
            <a:xfrm>
              <a:off x="8913875" y="4588179"/>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49"/>
            <p:cNvSpPr>
              <a:spLocks noEditPoints="1"/>
            </p:cNvSpPr>
            <p:nvPr userDrawn="1"/>
          </p:nvSpPr>
          <p:spPr bwMode="auto">
            <a:xfrm>
              <a:off x="8971025" y="4589766"/>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50"/>
            <p:cNvSpPr>
              <a:spLocks noEditPoints="1"/>
            </p:cNvSpPr>
            <p:nvPr userDrawn="1"/>
          </p:nvSpPr>
          <p:spPr bwMode="auto">
            <a:xfrm>
              <a:off x="8756713" y="4715179"/>
              <a:ext cx="52388"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51"/>
            <p:cNvSpPr>
              <a:spLocks noEditPoints="1"/>
            </p:cNvSpPr>
            <p:nvPr userDrawn="1"/>
          </p:nvSpPr>
          <p:spPr bwMode="auto">
            <a:xfrm>
              <a:off x="8791638" y="4653266"/>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52"/>
            <p:cNvSpPr>
              <a:spLocks noEditPoints="1"/>
            </p:cNvSpPr>
            <p:nvPr userDrawn="1"/>
          </p:nvSpPr>
          <p:spPr bwMode="auto">
            <a:xfrm>
              <a:off x="8847200" y="4611991"/>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pic>
        <p:nvPicPr>
          <p:cNvPr id="64" name="bg_right"/>
          <p:cNvPicPr>
            <a:picLocks noChangeAspect="1"/>
          </p:cNvPicPr>
          <p:nvPr userDrawn="1"/>
        </p:nvPicPr>
        <p:blipFill rotWithShape="1">
          <a:blip r:embed="rId2"/>
          <a:srcRect l="-11805" r="22916"/>
          <a:stretch/>
        </p:blipFill>
        <p:spPr>
          <a:xfrm>
            <a:off x="8128000" y="-2621"/>
            <a:ext cx="4064000" cy="6858000"/>
          </a:xfrm>
          <a:prstGeom prst="rect">
            <a:avLst/>
          </a:prstGeom>
        </p:spPr>
      </p:pic>
      <p:pic>
        <p:nvPicPr>
          <p:cNvPr id="65" name="bg_left"/>
          <p:cNvPicPr>
            <a:picLocks noChangeAspect="1"/>
          </p:cNvPicPr>
          <p:nvPr userDrawn="1"/>
        </p:nvPicPr>
        <p:blipFill>
          <a:blip r:embed="rId2"/>
          <a:stretch>
            <a:fillRect/>
          </a:stretch>
        </p:blipFill>
        <p:spPr>
          <a:xfrm>
            <a:off x="0" y="0"/>
            <a:ext cx="4572000" cy="6858000"/>
          </a:xfrm>
          <a:prstGeom prst="rect">
            <a:avLst/>
          </a:prstGeom>
        </p:spPr>
      </p:pic>
      <p:sp>
        <p:nvSpPr>
          <p:cNvPr id="66" name="abg_main_theme"/>
          <p:cNvSpPr/>
          <p:nvPr userDrawn="1"/>
        </p:nvSpPr>
        <p:spPr>
          <a:xfrm>
            <a:off x="312912" y="0"/>
            <a:ext cx="954335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pattern"/>
          <p:cNvSpPr/>
          <p:nvPr userDrawn="1"/>
        </p:nvSpPr>
        <p:spPr>
          <a:xfrm>
            <a:off x="312912" y="2951480"/>
            <a:ext cx="9540000" cy="3903899"/>
          </a:xfrm>
          <a:prstGeom prst="rect">
            <a:avLst/>
          </a:prstGeom>
          <a:blipFill dpi="0" rotWithShape="1">
            <a:blip r:embed="rId3">
              <a:alphaModFix amt="20000"/>
            </a:blip>
            <a:srcRect/>
            <a:stretch>
              <a:fillRect l="-10944" t="-11784" r="-378" b="-994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main_board"/>
          <p:cNvGrpSpPr/>
          <p:nvPr userDrawn="1"/>
        </p:nvGrpSpPr>
        <p:grpSpPr>
          <a:xfrm>
            <a:off x="726439" y="2305227"/>
            <a:ext cx="9539301" cy="1928259"/>
            <a:chOff x="685800" y="1400452"/>
            <a:chExt cx="8600440" cy="2709268"/>
          </a:xfrm>
          <a:effectLst>
            <a:outerShdw blurRad="203200" dist="38100" dir="2700000" algn="tl" rotWithShape="0">
              <a:prstClr val="black">
                <a:alpha val="19000"/>
              </a:prstClr>
            </a:outerShdw>
          </a:effectLst>
        </p:grpSpPr>
        <p:sp>
          <p:nvSpPr>
            <p:cNvPr id="69" name="矩形 13"/>
            <p:cNvSpPr/>
            <p:nvPr userDrawn="1"/>
          </p:nvSpPr>
          <p:spPr>
            <a:xfrm>
              <a:off x="685800" y="1400452"/>
              <a:ext cx="8600440" cy="2595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12"/>
            <p:cNvSpPr/>
            <p:nvPr userDrawn="1"/>
          </p:nvSpPr>
          <p:spPr>
            <a:xfrm>
              <a:off x="685800" y="1542955"/>
              <a:ext cx="8600440" cy="2566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标题 1"/>
          <p:cNvSpPr>
            <a:spLocks noGrp="1"/>
          </p:cNvSpPr>
          <p:nvPr>
            <p:ph type="ctrTitle" hasCustomPrompt="1"/>
          </p:nvPr>
        </p:nvSpPr>
        <p:spPr>
          <a:xfrm>
            <a:off x="1808158" y="2774484"/>
            <a:ext cx="7726680" cy="833633"/>
          </a:xfrm>
        </p:spPr>
        <p:txBody>
          <a:bodyPr anchor="ctr">
            <a:normAutofit/>
          </a:bodyPr>
          <a:lstStyle>
            <a:lvl1pPr algn="l">
              <a:defRPr sz="4000" b="1">
                <a:solidFill>
                  <a:schemeClr val="accent1">
                    <a:lumMod val="75000"/>
                  </a:schemeClr>
                </a:solidFill>
              </a:defRPr>
            </a:lvl1pPr>
          </a:lstStyle>
          <a:p>
            <a:r>
              <a:rPr lang="zh-CN" altLang="en-US" dirty="0"/>
              <a:t>单击编辑小节标题</a:t>
            </a:r>
          </a:p>
        </p:txBody>
      </p:sp>
      <p:sp>
        <p:nvSpPr>
          <p:cNvPr id="72" name="副标题 2"/>
          <p:cNvSpPr>
            <a:spLocks noGrp="1"/>
          </p:cNvSpPr>
          <p:nvPr>
            <p:ph type="subTitle" idx="1" hasCustomPrompt="1"/>
          </p:nvPr>
        </p:nvSpPr>
        <p:spPr>
          <a:xfrm>
            <a:off x="1808158" y="3617738"/>
            <a:ext cx="7726680" cy="409918"/>
          </a:xfrm>
        </p:spPr>
        <p:txBody>
          <a:bodyPr>
            <a:normAutofit/>
          </a:bodyPr>
          <a:lstStyle>
            <a:lvl1pPr marL="0" indent="0" algn="l">
              <a:buNone/>
              <a:defRPr sz="1800">
                <a:solidFill>
                  <a:schemeClr val="tx2">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单击以编辑副标题</a:t>
            </a:r>
          </a:p>
        </p:txBody>
      </p:sp>
      <p:sp>
        <p:nvSpPr>
          <p:cNvPr id="73" name="文本占位符 4"/>
          <p:cNvSpPr>
            <a:spLocks noGrp="1"/>
          </p:cNvSpPr>
          <p:nvPr>
            <p:ph type="body" sz="quarter" idx="10" hasCustomPrompt="1"/>
          </p:nvPr>
        </p:nvSpPr>
        <p:spPr>
          <a:xfrm>
            <a:off x="727075" y="2800739"/>
            <a:ext cx="898525" cy="883066"/>
          </a:xfrm>
          <a:solidFill>
            <a:schemeClr val="accent3"/>
          </a:solidFill>
        </p:spPr>
        <p:txBody>
          <a:bodyPr anchor="ctr">
            <a:normAutofit/>
          </a:bodyPr>
          <a:lstStyle>
            <a:lvl1pPr marL="0" indent="0" algn="ctr">
              <a:buNone/>
              <a:defRPr sz="4800" b="1">
                <a:solidFill>
                  <a:schemeClr val="bg1"/>
                </a:solidFill>
              </a:defRPr>
            </a:lvl1pPr>
          </a:lstStyle>
          <a:p>
            <a:pPr lvl="0"/>
            <a:r>
              <a:rPr lang="en-US" altLang="zh-CN" dirty="0"/>
              <a:t>01</a:t>
            </a:r>
            <a:endParaRPr lang="zh-CN" altLang="en-US" dirty="0"/>
          </a:p>
        </p:txBody>
      </p:sp>
      <p:grpSp>
        <p:nvGrpSpPr>
          <p:cNvPr id="74" name="jwc_logo"/>
          <p:cNvGrpSpPr/>
          <p:nvPr userDrawn="1"/>
        </p:nvGrpSpPr>
        <p:grpSpPr>
          <a:xfrm>
            <a:off x="1146090" y="6242962"/>
            <a:ext cx="1809740" cy="305514"/>
            <a:chOff x="8729725" y="4570716"/>
            <a:chExt cx="2830513" cy="477838"/>
          </a:xfrm>
          <a:solidFill>
            <a:schemeClr val="bg1">
              <a:alpha val="50000"/>
            </a:schemeClr>
          </a:solidFill>
        </p:grpSpPr>
        <p:sp>
          <p:nvSpPr>
            <p:cNvPr id="75" name="Freeform 34"/>
            <p:cNvSpPr>
              <a:spLocks noEditPoints="1"/>
            </p:cNvSpPr>
            <p:nvPr userDrawn="1"/>
          </p:nvSpPr>
          <p:spPr bwMode="auto">
            <a:xfrm>
              <a:off x="9304400" y="4945366"/>
              <a:ext cx="1363663"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6" name="Freeform 35"/>
            <p:cNvSpPr>
              <a:spLocks noEditPoints="1"/>
            </p:cNvSpPr>
            <p:nvPr userDrawn="1"/>
          </p:nvSpPr>
          <p:spPr bwMode="auto">
            <a:xfrm>
              <a:off x="10679175" y="4943779"/>
              <a:ext cx="873125" cy="103188"/>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36"/>
            <p:cNvSpPr>
              <a:spLocks noEditPoints="1"/>
            </p:cNvSpPr>
            <p:nvPr userDrawn="1"/>
          </p:nvSpPr>
          <p:spPr bwMode="auto">
            <a:xfrm>
              <a:off x="9304400" y="4596116"/>
              <a:ext cx="2255838" cy="300038"/>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37"/>
            <p:cNvSpPr>
              <a:spLocks noEditPoints="1"/>
            </p:cNvSpPr>
            <p:nvPr userDrawn="1"/>
          </p:nvSpPr>
          <p:spPr bwMode="auto">
            <a:xfrm>
              <a:off x="8797988" y="4643741"/>
              <a:ext cx="334963" cy="325438"/>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38"/>
            <p:cNvSpPr>
              <a:spLocks noEditPoints="1"/>
            </p:cNvSpPr>
            <p:nvPr userDrawn="1"/>
          </p:nvSpPr>
          <p:spPr bwMode="auto">
            <a:xfrm>
              <a:off x="8872600" y="4775504"/>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39"/>
            <p:cNvSpPr>
              <a:spLocks noEditPoints="1"/>
            </p:cNvSpPr>
            <p:nvPr userDrawn="1"/>
          </p:nvSpPr>
          <p:spPr bwMode="auto">
            <a:xfrm>
              <a:off x="8729725" y="4570716"/>
              <a:ext cx="474663" cy="477838"/>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40"/>
            <p:cNvSpPr>
              <a:spLocks noEditPoints="1"/>
            </p:cNvSpPr>
            <p:nvPr userDrawn="1"/>
          </p:nvSpPr>
          <p:spPr bwMode="auto">
            <a:xfrm>
              <a:off x="8763063" y="4810429"/>
              <a:ext cx="407988" cy="204788"/>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41"/>
            <p:cNvSpPr/>
            <p:nvPr userDrawn="1"/>
          </p:nvSpPr>
          <p:spPr bwMode="auto">
            <a:xfrm>
              <a:off x="8913875" y="4712004"/>
              <a:ext cx="161925" cy="150813"/>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42"/>
            <p:cNvSpPr/>
            <p:nvPr userDrawn="1"/>
          </p:nvSpPr>
          <p:spPr bwMode="auto">
            <a:xfrm>
              <a:off x="8942450" y="4694541"/>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43"/>
            <p:cNvSpPr/>
            <p:nvPr userDrawn="1"/>
          </p:nvSpPr>
          <p:spPr bwMode="auto">
            <a:xfrm>
              <a:off x="8867838" y="4856466"/>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44"/>
            <p:cNvSpPr>
              <a:spLocks noEditPoints="1"/>
            </p:cNvSpPr>
            <p:nvPr userDrawn="1"/>
          </p:nvSpPr>
          <p:spPr bwMode="auto">
            <a:xfrm>
              <a:off x="8840850" y="4681841"/>
              <a:ext cx="252413" cy="257175"/>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6" name="Freeform 45"/>
            <p:cNvSpPr>
              <a:spLocks noEditPoints="1"/>
            </p:cNvSpPr>
            <p:nvPr userDrawn="1"/>
          </p:nvSpPr>
          <p:spPr bwMode="auto">
            <a:xfrm>
              <a:off x="9091675" y="4667554"/>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7" name="Freeform 46"/>
            <p:cNvSpPr>
              <a:spLocks noEditPoints="1"/>
            </p:cNvSpPr>
            <p:nvPr userDrawn="1"/>
          </p:nvSpPr>
          <p:spPr bwMode="auto">
            <a:xfrm>
              <a:off x="9120250" y="4715179"/>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8" name="Freeform 47"/>
            <p:cNvSpPr>
              <a:spLocks noEditPoints="1"/>
            </p:cNvSpPr>
            <p:nvPr userDrawn="1"/>
          </p:nvSpPr>
          <p:spPr bwMode="auto">
            <a:xfrm>
              <a:off x="9037700" y="4621516"/>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9" name="Freeform 48"/>
            <p:cNvSpPr>
              <a:spLocks noEditPoints="1"/>
            </p:cNvSpPr>
            <p:nvPr userDrawn="1"/>
          </p:nvSpPr>
          <p:spPr bwMode="auto">
            <a:xfrm>
              <a:off x="8913875" y="4588179"/>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0" name="Freeform 49"/>
            <p:cNvSpPr>
              <a:spLocks noEditPoints="1"/>
            </p:cNvSpPr>
            <p:nvPr userDrawn="1"/>
          </p:nvSpPr>
          <p:spPr bwMode="auto">
            <a:xfrm>
              <a:off x="8971025" y="4589766"/>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1" name="Freeform 50"/>
            <p:cNvSpPr>
              <a:spLocks noEditPoints="1"/>
            </p:cNvSpPr>
            <p:nvPr userDrawn="1"/>
          </p:nvSpPr>
          <p:spPr bwMode="auto">
            <a:xfrm>
              <a:off x="8756713" y="4715179"/>
              <a:ext cx="52388"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51"/>
            <p:cNvSpPr>
              <a:spLocks noEditPoints="1"/>
            </p:cNvSpPr>
            <p:nvPr userDrawn="1"/>
          </p:nvSpPr>
          <p:spPr bwMode="auto">
            <a:xfrm>
              <a:off x="8791638" y="4653266"/>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3" name="Freeform 52"/>
            <p:cNvSpPr>
              <a:spLocks noEditPoints="1"/>
            </p:cNvSpPr>
            <p:nvPr userDrawn="1"/>
          </p:nvSpPr>
          <p:spPr bwMode="auto">
            <a:xfrm>
              <a:off x="8847200" y="4611991"/>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pic>
        <p:nvPicPr>
          <p:cNvPr id="95" name="bg_left"/>
          <p:cNvPicPr>
            <a:picLocks noChangeAspect="1"/>
          </p:cNvPicPr>
          <p:nvPr userDrawn="1"/>
        </p:nvPicPr>
        <p:blipFill>
          <a:blip r:embed="rId2"/>
          <a:stretch>
            <a:fillRect/>
          </a:stretch>
        </p:blipFill>
        <p:spPr>
          <a:xfrm>
            <a:off x="0" y="0"/>
            <a:ext cx="4572000" cy="6858000"/>
          </a:xfrm>
          <a:prstGeom prst="rect">
            <a:avLst/>
          </a:prstGeom>
        </p:spPr>
      </p:pic>
      <p:sp>
        <p:nvSpPr>
          <p:cNvPr id="96" name="abg_main_theme"/>
          <p:cNvSpPr/>
          <p:nvPr userDrawn="1"/>
        </p:nvSpPr>
        <p:spPr>
          <a:xfrm>
            <a:off x="312912" y="0"/>
            <a:ext cx="1187908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pattern"/>
          <p:cNvSpPr/>
          <p:nvPr userDrawn="1"/>
        </p:nvSpPr>
        <p:spPr>
          <a:xfrm>
            <a:off x="312912" y="1476000"/>
            <a:ext cx="11880000" cy="5382000"/>
          </a:xfrm>
          <a:prstGeom prst="rect">
            <a:avLst/>
          </a:prstGeom>
          <a:blipFill dpi="0" rotWithShape="1">
            <a:blip r:embed="rId3">
              <a:alphaModFix amt="20000"/>
            </a:blip>
            <a:srcRect/>
            <a:stretch>
              <a:fillRect l="-3788" t="-3537" r="-3788" b="-38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8" name="main_board"/>
          <p:cNvGrpSpPr/>
          <p:nvPr userDrawn="1"/>
        </p:nvGrpSpPr>
        <p:grpSpPr>
          <a:xfrm>
            <a:off x="726439" y="365125"/>
            <a:ext cx="11016382" cy="5812879"/>
            <a:chOff x="685800" y="1400452"/>
            <a:chExt cx="8600440" cy="2709269"/>
          </a:xfrm>
          <a:effectLst>
            <a:outerShdw blurRad="203200" dist="38100" dir="2700000" algn="tl" rotWithShape="0">
              <a:prstClr val="black">
                <a:alpha val="19000"/>
              </a:prstClr>
            </a:outerShdw>
          </a:effectLst>
        </p:grpSpPr>
        <p:sp>
          <p:nvSpPr>
            <p:cNvPr id="99" name="矩形 11"/>
            <p:cNvSpPr/>
            <p:nvPr userDrawn="1"/>
          </p:nvSpPr>
          <p:spPr>
            <a:xfrm>
              <a:off x="685800" y="1400452"/>
              <a:ext cx="8600440" cy="2595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12"/>
            <p:cNvSpPr/>
            <p:nvPr userDrawn="1"/>
          </p:nvSpPr>
          <p:spPr>
            <a:xfrm>
              <a:off x="685800" y="1443366"/>
              <a:ext cx="8600440" cy="26663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1" name="灯片编号占位符 5"/>
          <p:cNvSpPr>
            <a:spLocks noGrp="1"/>
          </p:cNvSpPr>
          <p:nvPr>
            <p:ph type="sldNum" sz="quarter" idx="12"/>
          </p:nvPr>
        </p:nvSpPr>
        <p:spPr>
          <a:solidFill>
            <a:srgbClr val="000000">
              <a:alpha val="20000"/>
            </a:srgbClr>
          </a:solidFill>
        </p:spPr>
        <p:txBody>
          <a:bodyPr/>
          <a:lstStyle/>
          <a:p>
            <a:fld id="{5B74D221-F78E-4CE2-B90E-39C483F4591B}" type="slidenum">
              <a:rPr lang="zh-CN" altLang="en-US" smtClean="0"/>
              <a:t>‹#›</a:t>
            </a:fld>
            <a:endParaRPr lang="zh-CN" altLang="en-US"/>
          </a:p>
        </p:txBody>
      </p:sp>
      <p:sp>
        <p:nvSpPr>
          <p:cNvPr id="102" name="标题 1"/>
          <p:cNvSpPr>
            <a:spLocks noGrp="1"/>
          </p:cNvSpPr>
          <p:nvPr>
            <p:ph type="title"/>
          </p:nvPr>
        </p:nvSpPr>
        <p:spPr>
          <a:xfrm>
            <a:off x="961034" y="606265"/>
            <a:ext cx="10555326" cy="656061"/>
          </a:xfrm>
        </p:spPr>
        <p:txBody>
          <a:bodyPr>
            <a:noAutofit/>
          </a:bodyPr>
          <a:lstStyle>
            <a:lvl1pPr algn="l">
              <a:defRPr sz="3200" b="1">
                <a:solidFill>
                  <a:schemeClr val="accent1">
                    <a:lumMod val="75000"/>
                  </a:schemeClr>
                </a:solidFill>
              </a:defRPr>
            </a:lvl1pPr>
          </a:lstStyle>
          <a:p>
            <a:r>
              <a:rPr lang="zh-CN" altLang="en-US" dirty="0"/>
              <a:t>单击此处编辑母版标题样式</a:t>
            </a:r>
          </a:p>
        </p:txBody>
      </p:sp>
      <p:sp>
        <p:nvSpPr>
          <p:cNvPr id="103" name="内容占位符 2"/>
          <p:cNvSpPr>
            <a:spLocks noGrp="1"/>
          </p:cNvSpPr>
          <p:nvPr>
            <p:ph idx="1"/>
          </p:nvPr>
        </p:nvSpPr>
        <p:spPr>
          <a:xfrm>
            <a:off x="970168" y="1283641"/>
            <a:ext cx="10546192" cy="4651081"/>
          </a:xfrm>
        </p:spPr>
        <p:txBody>
          <a:bodyPr/>
          <a:lstStyle/>
          <a:p>
            <a:pPr lvl="0"/>
            <a:r>
              <a:rPr lang="zh-CN" altLang="en-US" dirty="0"/>
              <a:t>编辑母版文本样式</a:t>
            </a:r>
            <a:endParaRPr/>
          </a:p>
          <a:p>
            <a:pPr lvl="1"/>
            <a:r>
              <a:rPr lang="zh-CN" altLang="en-US" dirty="0"/>
              <a:t>第二级</a:t>
            </a:r>
            <a:endParaRPr/>
          </a:p>
          <a:p>
            <a:pPr lvl="2"/>
            <a:r>
              <a:rPr lang="zh-CN" altLang="en-US" dirty="0"/>
              <a:t>第三级</a:t>
            </a:r>
            <a:endParaRPr/>
          </a:p>
          <a:p>
            <a:pPr lvl="3"/>
            <a:r>
              <a:rPr lang="zh-CN" altLang="en-US" dirty="0"/>
              <a:t>第四级</a:t>
            </a:r>
            <a:endParaRPr/>
          </a:p>
          <a:p>
            <a:pPr lvl="4"/>
            <a:r>
              <a:rPr lang="zh-CN" altLang="en-US" dirty="0"/>
              <a:t>第五级</a:t>
            </a:r>
          </a:p>
        </p:txBody>
      </p:sp>
      <p:sp>
        <p:nvSpPr>
          <p:cNvPr id="104" name="矩形 37"/>
          <p:cNvSpPr/>
          <p:nvPr userDrawn="1"/>
        </p:nvSpPr>
        <p:spPr>
          <a:xfrm>
            <a:off x="722384" y="704310"/>
            <a:ext cx="144255" cy="443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5" name="jwc_logo"/>
          <p:cNvGrpSpPr/>
          <p:nvPr userDrawn="1"/>
        </p:nvGrpSpPr>
        <p:grpSpPr>
          <a:xfrm>
            <a:off x="810813" y="6370363"/>
            <a:ext cx="1809740" cy="305514"/>
            <a:chOff x="8729725" y="4570716"/>
            <a:chExt cx="2830513" cy="477838"/>
          </a:xfrm>
          <a:solidFill>
            <a:schemeClr val="bg1">
              <a:alpha val="50000"/>
            </a:schemeClr>
          </a:solidFill>
        </p:grpSpPr>
        <p:sp>
          <p:nvSpPr>
            <p:cNvPr id="106" name="Freeform 34"/>
            <p:cNvSpPr>
              <a:spLocks noEditPoints="1"/>
            </p:cNvSpPr>
            <p:nvPr userDrawn="1"/>
          </p:nvSpPr>
          <p:spPr bwMode="auto">
            <a:xfrm>
              <a:off x="9304400" y="4945366"/>
              <a:ext cx="1363663"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7" name="Freeform 35"/>
            <p:cNvSpPr>
              <a:spLocks noEditPoints="1"/>
            </p:cNvSpPr>
            <p:nvPr userDrawn="1"/>
          </p:nvSpPr>
          <p:spPr bwMode="auto">
            <a:xfrm>
              <a:off x="10679175" y="4943779"/>
              <a:ext cx="873125" cy="103188"/>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8" name="Freeform 36"/>
            <p:cNvSpPr>
              <a:spLocks noEditPoints="1"/>
            </p:cNvSpPr>
            <p:nvPr userDrawn="1"/>
          </p:nvSpPr>
          <p:spPr bwMode="auto">
            <a:xfrm>
              <a:off x="9304400" y="4596116"/>
              <a:ext cx="2255838" cy="300038"/>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9" name="Freeform 37"/>
            <p:cNvSpPr>
              <a:spLocks noEditPoints="1"/>
            </p:cNvSpPr>
            <p:nvPr userDrawn="1"/>
          </p:nvSpPr>
          <p:spPr bwMode="auto">
            <a:xfrm>
              <a:off x="8797988" y="4643741"/>
              <a:ext cx="334963" cy="325438"/>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0" name="Freeform 38"/>
            <p:cNvSpPr>
              <a:spLocks noEditPoints="1"/>
            </p:cNvSpPr>
            <p:nvPr userDrawn="1"/>
          </p:nvSpPr>
          <p:spPr bwMode="auto">
            <a:xfrm>
              <a:off x="8872600" y="4775504"/>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1" name="Freeform 39"/>
            <p:cNvSpPr>
              <a:spLocks noEditPoints="1"/>
            </p:cNvSpPr>
            <p:nvPr userDrawn="1"/>
          </p:nvSpPr>
          <p:spPr bwMode="auto">
            <a:xfrm>
              <a:off x="8729725" y="4570716"/>
              <a:ext cx="474663" cy="477838"/>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2" name="Freeform 40"/>
            <p:cNvSpPr>
              <a:spLocks noEditPoints="1"/>
            </p:cNvSpPr>
            <p:nvPr userDrawn="1"/>
          </p:nvSpPr>
          <p:spPr bwMode="auto">
            <a:xfrm>
              <a:off x="8763063" y="4810429"/>
              <a:ext cx="407988" cy="204788"/>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3" name="Freeform 41"/>
            <p:cNvSpPr/>
            <p:nvPr userDrawn="1"/>
          </p:nvSpPr>
          <p:spPr bwMode="auto">
            <a:xfrm>
              <a:off x="8913875" y="4712004"/>
              <a:ext cx="161925" cy="150813"/>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4" name="Freeform 42"/>
            <p:cNvSpPr/>
            <p:nvPr userDrawn="1"/>
          </p:nvSpPr>
          <p:spPr bwMode="auto">
            <a:xfrm>
              <a:off x="8942450" y="4694541"/>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5" name="Freeform 43"/>
            <p:cNvSpPr/>
            <p:nvPr userDrawn="1"/>
          </p:nvSpPr>
          <p:spPr bwMode="auto">
            <a:xfrm>
              <a:off x="8867838" y="4856466"/>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6" name="Freeform 44"/>
            <p:cNvSpPr>
              <a:spLocks noEditPoints="1"/>
            </p:cNvSpPr>
            <p:nvPr userDrawn="1"/>
          </p:nvSpPr>
          <p:spPr bwMode="auto">
            <a:xfrm>
              <a:off x="8840850" y="4681841"/>
              <a:ext cx="252413" cy="257175"/>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7" name="Freeform 45"/>
            <p:cNvSpPr>
              <a:spLocks noEditPoints="1"/>
            </p:cNvSpPr>
            <p:nvPr userDrawn="1"/>
          </p:nvSpPr>
          <p:spPr bwMode="auto">
            <a:xfrm>
              <a:off x="9091675" y="4667554"/>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46"/>
            <p:cNvSpPr>
              <a:spLocks noEditPoints="1"/>
            </p:cNvSpPr>
            <p:nvPr userDrawn="1"/>
          </p:nvSpPr>
          <p:spPr bwMode="auto">
            <a:xfrm>
              <a:off x="9120250" y="4715179"/>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9" name="Freeform 47"/>
            <p:cNvSpPr>
              <a:spLocks noEditPoints="1"/>
            </p:cNvSpPr>
            <p:nvPr userDrawn="1"/>
          </p:nvSpPr>
          <p:spPr bwMode="auto">
            <a:xfrm>
              <a:off x="9037700" y="4621516"/>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0" name="Freeform 48"/>
            <p:cNvSpPr>
              <a:spLocks noEditPoints="1"/>
            </p:cNvSpPr>
            <p:nvPr userDrawn="1"/>
          </p:nvSpPr>
          <p:spPr bwMode="auto">
            <a:xfrm>
              <a:off x="8913875" y="4588179"/>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1" name="Freeform 49"/>
            <p:cNvSpPr>
              <a:spLocks noEditPoints="1"/>
            </p:cNvSpPr>
            <p:nvPr userDrawn="1"/>
          </p:nvSpPr>
          <p:spPr bwMode="auto">
            <a:xfrm>
              <a:off x="8971025" y="4589766"/>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2" name="Freeform 50"/>
            <p:cNvSpPr>
              <a:spLocks noEditPoints="1"/>
            </p:cNvSpPr>
            <p:nvPr userDrawn="1"/>
          </p:nvSpPr>
          <p:spPr bwMode="auto">
            <a:xfrm>
              <a:off x="8756713" y="4715179"/>
              <a:ext cx="52388"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3" name="Freeform 51"/>
            <p:cNvSpPr>
              <a:spLocks noEditPoints="1"/>
            </p:cNvSpPr>
            <p:nvPr userDrawn="1"/>
          </p:nvSpPr>
          <p:spPr bwMode="auto">
            <a:xfrm>
              <a:off x="8791638" y="4653266"/>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4" name="Freeform 52"/>
            <p:cNvSpPr>
              <a:spLocks noEditPoints="1"/>
            </p:cNvSpPr>
            <p:nvPr userDrawn="1"/>
          </p:nvSpPr>
          <p:spPr bwMode="auto">
            <a:xfrm>
              <a:off x="8847200" y="4611991"/>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仅内容">
    <p:spTree>
      <p:nvGrpSpPr>
        <p:cNvPr id="1" name=""/>
        <p:cNvGrpSpPr/>
        <p:nvPr/>
      </p:nvGrpSpPr>
      <p:grpSpPr>
        <a:xfrm>
          <a:off x="0" y="0"/>
          <a:ext cx="0" cy="0"/>
          <a:chOff x="0" y="0"/>
          <a:chExt cx="0" cy="0"/>
        </a:xfrm>
      </p:grpSpPr>
      <p:pic>
        <p:nvPicPr>
          <p:cNvPr id="126" name="bg_left"/>
          <p:cNvPicPr>
            <a:picLocks noChangeAspect="1"/>
          </p:cNvPicPr>
          <p:nvPr userDrawn="1"/>
        </p:nvPicPr>
        <p:blipFill>
          <a:blip r:embed="rId2"/>
          <a:stretch>
            <a:fillRect/>
          </a:stretch>
        </p:blipFill>
        <p:spPr>
          <a:xfrm>
            <a:off x="0" y="0"/>
            <a:ext cx="4572000" cy="6858000"/>
          </a:xfrm>
          <a:prstGeom prst="rect">
            <a:avLst/>
          </a:prstGeom>
        </p:spPr>
      </p:pic>
      <p:sp>
        <p:nvSpPr>
          <p:cNvPr id="127" name="abg_main_theme"/>
          <p:cNvSpPr/>
          <p:nvPr userDrawn="1"/>
        </p:nvSpPr>
        <p:spPr>
          <a:xfrm>
            <a:off x="312912" y="0"/>
            <a:ext cx="1187908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pattern"/>
          <p:cNvSpPr/>
          <p:nvPr userDrawn="1"/>
        </p:nvSpPr>
        <p:spPr>
          <a:xfrm>
            <a:off x="312912" y="1476000"/>
            <a:ext cx="11880000" cy="5382000"/>
          </a:xfrm>
          <a:prstGeom prst="rect">
            <a:avLst/>
          </a:prstGeom>
          <a:blipFill dpi="0" rotWithShape="1">
            <a:blip r:embed="rId3">
              <a:alphaModFix amt="20000"/>
            </a:blip>
            <a:srcRect/>
            <a:stretch>
              <a:fillRect l="-3788" t="-3537" r="-3788" b="-38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9" name="main_board"/>
          <p:cNvGrpSpPr/>
          <p:nvPr userDrawn="1"/>
        </p:nvGrpSpPr>
        <p:grpSpPr>
          <a:xfrm>
            <a:off x="726439" y="365125"/>
            <a:ext cx="11016382" cy="5812881"/>
            <a:chOff x="685800" y="1400452"/>
            <a:chExt cx="8600440" cy="2709270"/>
          </a:xfrm>
          <a:effectLst>
            <a:outerShdw blurRad="203200" dist="38100" dir="2700000" algn="tl" rotWithShape="0">
              <a:prstClr val="black">
                <a:alpha val="19000"/>
              </a:prstClr>
            </a:outerShdw>
          </a:effectLst>
        </p:grpSpPr>
        <p:sp>
          <p:nvSpPr>
            <p:cNvPr id="130" name="矩形 11"/>
            <p:cNvSpPr/>
            <p:nvPr userDrawn="1"/>
          </p:nvSpPr>
          <p:spPr>
            <a:xfrm>
              <a:off x="685800" y="1400452"/>
              <a:ext cx="8600440" cy="2595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矩形 12"/>
            <p:cNvSpPr/>
            <p:nvPr userDrawn="1"/>
          </p:nvSpPr>
          <p:spPr>
            <a:xfrm>
              <a:off x="685800" y="1443367"/>
              <a:ext cx="8600440" cy="26663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2" name="灯片编号占位符 5"/>
          <p:cNvSpPr>
            <a:spLocks noGrp="1"/>
          </p:cNvSpPr>
          <p:nvPr>
            <p:ph type="sldNum" sz="quarter" idx="12"/>
          </p:nvPr>
        </p:nvSpPr>
        <p:spPr>
          <a:solidFill>
            <a:srgbClr val="000000">
              <a:alpha val="20000"/>
            </a:srgbClr>
          </a:solidFill>
        </p:spPr>
        <p:txBody>
          <a:bodyPr/>
          <a:lstStyle/>
          <a:p>
            <a:fld id="{5B74D221-F78E-4CE2-B90E-39C483F4591B}" type="slidenum">
              <a:rPr lang="zh-CN" altLang="en-US" smtClean="0"/>
              <a:t>‹#›</a:t>
            </a:fld>
            <a:endParaRPr lang="zh-CN" altLang="en-US"/>
          </a:p>
        </p:txBody>
      </p:sp>
      <p:sp>
        <p:nvSpPr>
          <p:cNvPr id="133" name="内容占位符 2"/>
          <p:cNvSpPr>
            <a:spLocks noGrp="1"/>
          </p:cNvSpPr>
          <p:nvPr>
            <p:ph idx="1"/>
          </p:nvPr>
        </p:nvSpPr>
        <p:spPr>
          <a:xfrm>
            <a:off x="970168" y="711201"/>
            <a:ext cx="10546192" cy="5223522"/>
          </a:xfrm>
        </p:spPr>
        <p:txBody>
          <a:bodyPr/>
          <a:lstStyle/>
          <a:p>
            <a:pPr lvl="0"/>
            <a:r>
              <a:rPr lang="zh-CN" altLang="en-US" dirty="0"/>
              <a:t>编辑母版文本样式</a:t>
            </a:r>
            <a:endParaRPr/>
          </a:p>
          <a:p>
            <a:pPr lvl="1"/>
            <a:r>
              <a:rPr lang="zh-CN" altLang="en-US" dirty="0"/>
              <a:t>第二级</a:t>
            </a:r>
            <a:endParaRPr/>
          </a:p>
          <a:p>
            <a:pPr lvl="2"/>
            <a:r>
              <a:rPr lang="zh-CN" altLang="en-US" dirty="0"/>
              <a:t>第三级</a:t>
            </a:r>
            <a:endParaRPr/>
          </a:p>
          <a:p>
            <a:pPr lvl="3"/>
            <a:r>
              <a:rPr lang="zh-CN" altLang="en-US" dirty="0"/>
              <a:t>第四级</a:t>
            </a:r>
            <a:endParaRPr/>
          </a:p>
          <a:p>
            <a:pPr lvl="4"/>
            <a:r>
              <a:rPr lang="zh-CN" altLang="en-US" dirty="0"/>
              <a:t>第五级</a:t>
            </a:r>
          </a:p>
        </p:txBody>
      </p:sp>
      <p:grpSp>
        <p:nvGrpSpPr>
          <p:cNvPr id="134" name="jwc_logo"/>
          <p:cNvGrpSpPr/>
          <p:nvPr userDrawn="1"/>
        </p:nvGrpSpPr>
        <p:grpSpPr>
          <a:xfrm>
            <a:off x="810813" y="6370363"/>
            <a:ext cx="1809740" cy="305514"/>
            <a:chOff x="8729725" y="4570716"/>
            <a:chExt cx="2830513" cy="477838"/>
          </a:xfrm>
          <a:solidFill>
            <a:schemeClr val="bg1">
              <a:alpha val="50000"/>
            </a:schemeClr>
          </a:solidFill>
        </p:grpSpPr>
        <p:sp>
          <p:nvSpPr>
            <p:cNvPr id="135" name="Freeform 34"/>
            <p:cNvSpPr>
              <a:spLocks noEditPoints="1"/>
            </p:cNvSpPr>
            <p:nvPr userDrawn="1"/>
          </p:nvSpPr>
          <p:spPr bwMode="auto">
            <a:xfrm>
              <a:off x="9304400" y="4945366"/>
              <a:ext cx="1363663"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6" name="Freeform 35"/>
            <p:cNvSpPr>
              <a:spLocks noEditPoints="1"/>
            </p:cNvSpPr>
            <p:nvPr userDrawn="1"/>
          </p:nvSpPr>
          <p:spPr bwMode="auto">
            <a:xfrm>
              <a:off x="10679175" y="4943779"/>
              <a:ext cx="873125" cy="103188"/>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7" name="Freeform 36"/>
            <p:cNvSpPr>
              <a:spLocks noEditPoints="1"/>
            </p:cNvSpPr>
            <p:nvPr userDrawn="1"/>
          </p:nvSpPr>
          <p:spPr bwMode="auto">
            <a:xfrm>
              <a:off x="9304400" y="4596116"/>
              <a:ext cx="2255838" cy="300038"/>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8" name="Freeform 37"/>
            <p:cNvSpPr>
              <a:spLocks noEditPoints="1"/>
            </p:cNvSpPr>
            <p:nvPr userDrawn="1"/>
          </p:nvSpPr>
          <p:spPr bwMode="auto">
            <a:xfrm>
              <a:off x="8797988" y="4643741"/>
              <a:ext cx="334963" cy="325438"/>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9" name="Freeform 38"/>
            <p:cNvSpPr>
              <a:spLocks noEditPoints="1"/>
            </p:cNvSpPr>
            <p:nvPr userDrawn="1"/>
          </p:nvSpPr>
          <p:spPr bwMode="auto">
            <a:xfrm>
              <a:off x="8872600" y="4775504"/>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0" name="Freeform 39"/>
            <p:cNvSpPr>
              <a:spLocks noEditPoints="1"/>
            </p:cNvSpPr>
            <p:nvPr userDrawn="1"/>
          </p:nvSpPr>
          <p:spPr bwMode="auto">
            <a:xfrm>
              <a:off x="8729725" y="4570716"/>
              <a:ext cx="474663" cy="477838"/>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1" name="Freeform 40"/>
            <p:cNvSpPr>
              <a:spLocks noEditPoints="1"/>
            </p:cNvSpPr>
            <p:nvPr userDrawn="1"/>
          </p:nvSpPr>
          <p:spPr bwMode="auto">
            <a:xfrm>
              <a:off x="8763063" y="4810429"/>
              <a:ext cx="407988" cy="204788"/>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2" name="Freeform 41"/>
            <p:cNvSpPr/>
            <p:nvPr userDrawn="1"/>
          </p:nvSpPr>
          <p:spPr bwMode="auto">
            <a:xfrm>
              <a:off x="8913875" y="4712004"/>
              <a:ext cx="161925" cy="150813"/>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3" name="Freeform 42"/>
            <p:cNvSpPr/>
            <p:nvPr userDrawn="1"/>
          </p:nvSpPr>
          <p:spPr bwMode="auto">
            <a:xfrm>
              <a:off x="8942450" y="4694541"/>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4" name="Freeform 43"/>
            <p:cNvSpPr/>
            <p:nvPr userDrawn="1"/>
          </p:nvSpPr>
          <p:spPr bwMode="auto">
            <a:xfrm>
              <a:off x="8867838" y="4856466"/>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5" name="Freeform 44"/>
            <p:cNvSpPr>
              <a:spLocks noEditPoints="1"/>
            </p:cNvSpPr>
            <p:nvPr userDrawn="1"/>
          </p:nvSpPr>
          <p:spPr bwMode="auto">
            <a:xfrm>
              <a:off x="8840850" y="4681841"/>
              <a:ext cx="252413" cy="257175"/>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6" name="Freeform 45"/>
            <p:cNvSpPr>
              <a:spLocks noEditPoints="1"/>
            </p:cNvSpPr>
            <p:nvPr userDrawn="1"/>
          </p:nvSpPr>
          <p:spPr bwMode="auto">
            <a:xfrm>
              <a:off x="9091675" y="4667554"/>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7" name="Freeform 46"/>
            <p:cNvSpPr>
              <a:spLocks noEditPoints="1"/>
            </p:cNvSpPr>
            <p:nvPr userDrawn="1"/>
          </p:nvSpPr>
          <p:spPr bwMode="auto">
            <a:xfrm>
              <a:off x="9120250" y="4715179"/>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8" name="Freeform 47"/>
            <p:cNvSpPr>
              <a:spLocks noEditPoints="1"/>
            </p:cNvSpPr>
            <p:nvPr userDrawn="1"/>
          </p:nvSpPr>
          <p:spPr bwMode="auto">
            <a:xfrm>
              <a:off x="9037700" y="4621516"/>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9" name="Freeform 48"/>
            <p:cNvSpPr>
              <a:spLocks noEditPoints="1"/>
            </p:cNvSpPr>
            <p:nvPr userDrawn="1"/>
          </p:nvSpPr>
          <p:spPr bwMode="auto">
            <a:xfrm>
              <a:off x="8913875" y="4588179"/>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0" name="Freeform 49"/>
            <p:cNvSpPr>
              <a:spLocks noEditPoints="1"/>
            </p:cNvSpPr>
            <p:nvPr userDrawn="1"/>
          </p:nvSpPr>
          <p:spPr bwMode="auto">
            <a:xfrm>
              <a:off x="8971025" y="4589766"/>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1" name="Freeform 50"/>
            <p:cNvSpPr>
              <a:spLocks noEditPoints="1"/>
            </p:cNvSpPr>
            <p:nvPr userDrawn="1"/>
          </p:nvSpPr>
          <p:spPr bwMode="auto">
            <a:xfrm>
              <a:off x="8756713" y="4715179"/>
              <a:ext cx="52388"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2" name="Freeform 51"/>
            <p:cNvSpPr>
              <a:spLocks noEditPoints="1"/>
            </p:cNvSpPr>
            <p:nvPr userDrawn="1"/>
          </p:nvSpPr>
          <p:spPr bwMode="auto">
            <a:xfrm>
              <a:off x="8791638" y="4653266"/>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3" name="Freeform 52"/>
            <p:cNvSpPr>
              <a:spLocks noEditPoints="1"/>
            </p:cNvSpPr>
            <p:nvPr userDrawn="1"/>
          </p:nvSpPr>
          <p:spPr bwMode="auto">
            <a:xfrm>
              <a:off x="8847200" y="4611991"/>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pic>
        <p:nvPicPr>
          <p:cNvPr id="155" name="bg_left"/>
          <p:cNvPicPr>
            <a:picLocks noChangeAspect="1"/>
          </p:cNvPicPr>
          <p:nvPr userDrawn="1"/>
        </p:nvPicPr>
        <p:blipFill>
          <a:blip r:embed="rId2"/>
          <a:stretch>
            <a:fillRect/>
          </a:stretch>
        </p:blipFill>
        <p:spPr>
          <a:xfrm>
            <a:off x="0" y="0"/>
            <a:ext cx="4572000" cy="6858000"/>
          </a:xfrm>
          <a:prstGeom prst="rect">
            <a:avLst/>
          </a:prstGeom>
        </p:spPr>
      </p:pic>
      <p:sp>
        <p:nvSpPr>
          <p:cNvPr id="156" name="abg_main_theme"/>
          <p:cNvSpPr/>
          <p:nvPr userDrawn="1"/>
        </p:nvSpPr>
        <p:spPr>
          <a:xfrm>
            <a:off x="312912" y="0"/>
            <a:ext cx="1187908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pattern"/>
          <p:cNvSpPr/>
          <p:nvPr userDrawn="1"/>
        </p:nvSpPr>
        <p:spPr>
          <a:xfrm>
            <a:off x="312912" y="1476000"/>
            <a:ext cx="11880000" cy="5382000"/>
          </a:xfrm>
          <a:prstGeom prst="rect">
            <a:avLst/>
          </a:prstGeom>
          <a:blipFill dpi="0" rotWithShape="1">
            <a:blip r:embed="rId3">
              <a:alphaModFix amt="10000"/>
            </a:blip>
            <a:srcRect/>
            <a:stretch>
              <a:fillRect l="-3788" t="-3537" r="-3788" b="-38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灯片编号占位符 5"/>
          <p:cNvSpPr>
            <a:spLocks noGrp="1"/>
          </p:cNvSpPr>
          <p:nvPr>
            <p:ph type="sldNum" sz="quarter" idx="12"/>
          </p:nvPr>
        </p:nvSpPr>
        <p:spPr>
          <a:solidFill>
            <a:srgbClr val="000000">
              <a:alpha val="20000"/>
            </a:srgbClr>
          </a:solidFill>
        </p:spPr>
        <p:txBody>
          <a:bodyPr/>
          <a:lstStyle/>
          <a:p>
            <a:fld id="{5B74D221-F78E-4CE2-B90E-39C483F4591B}" type="slidenum">
              <a:rPr lang="zh-CN" altLang="en-US" smtClean="0"/>
              <a:t>‹#›</a:t>
            </a:fld>
            <a:endParaRPr lang="zh-CN" altLang="en-US"/>
          </a:p>
        </p:txBody>
      </p:sp>
      <p:grpSp>
        <p:nvGrpSpPr>
          <p:cNvPr id="159" name="jwc_logo"/>
          <p:cNvGrpSpPr/>
          <p:nvPr userDrawn="1"/>
        </p:nvGrpSpPr>
        <p:grpSpPr>
          <a:xfrm>
            <a:off x="810813" y="6370363"/>
            <a:ext cx="1809740" cy="305514"/>
            <a:chOff x="8729725" y="4570716"/>
            <a:chExt cx="2830513" cy="477838"/>
          </a:xfrm>
          <a:solidFill>
            <a:schemeClr val="bg1">
              <a:alpha val="50000"/>
            </a:schemeClr>
          </a:solidFill>
        </p:grpSpPr>
        <p:sp>
          <p:nvSpPr>
            <p:cNvPr id="160" name="Freeform 34"/>
            <p:cNvSpPr>
              <a:spLocks noEditPoints="1"/>
            </p:cNvSpPr>
            <p:nvPr userDrawn="1"/>
          </p:nvSpPr>
          <p:spPr bwMode="auto">
            <a:xfrm>
              <a:off x="9304400" y="4945366"/>
              <a:ext cx="1363663"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1" name="Freeform 35"/>
            <p:cNvSpPr>
              <a:spLocks noEditPoints="1"/>
            </p:cNvSpPr>
            <p:nvPr userDrawn="1"/>
          </p:nvSpPr>
          <p:spPr bwMode="auto">
            <a:xfrm>
              <a:off x="10679175" y="4943779"/>
              <a:ext cx="873125" cy="103188"/>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2" name="Freeform 36"/>
            <p:cNvSpPr>
              <a:spLocks noEditPoints="1"/>
            </p:cNvSpPr>
            <p:nvPr userDrawn="1"/>
          </p:nvSpPr>
          <p:spPr bwMode="auto">
            <a:xfrm>
              <a:off x="9304400" y="4596116"/>
              <a:ext cx="2255838" cy="300038"/>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3" name="Freeform 37"/>
            <p:cNvSpPr>
              <a:spLocks noEditPoints="1"/>
            </p:cNvSpPr>
            <p:nvPr userDrawn="1"/>
          </p:nvSpPr>
          <p:spPr bwMode="auto">
            <a:xfrm>
              <a:off x="8797988" y="4643741"/>
              <a:ext cx="334963" cy="325438"/>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4" name="Freeform 38"/>
            <p:cNvSpPr>
              <a:spLocks noEditPoints="1"/>
            </p:cNvSpPr>
            <p:nvPr userDrawn="1"/>
          </p:nvSpPr>
          <p:spPr bwMode="auto">
            <a:xfrm>
              <a:off x="8872600" y="4775504"/>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5" name="Freeform 39"/>
            <p:cNvSpPr>
              <a:spLocks noEditPoints="1"/>
            </p:cNvSpPr>
            <p:nvPr userDrawn="1"/>
          </p:nvSpPr>
          <p:spPr bwMode="auto">
            <a:xfrm>
              <a:off x="8729725" y="4570716"/>
              <a:ext cx="474663" cy="477838"/>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6" name="Freeform 40"/>
            <p:cNvSpPr>
              <a:spLocks noEditPoints="1"/>
            </p:cNvSpPr>
            <p:nvPr userDrawn="1"/>
          </p:nvSpPr>
          <p:spPr bwMode="auto">
            <a:xfrm>
              <a:off x="8763063" y="4810429"/>
              <a:ext cx="407988" cy="204788"/>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7" name="Freeform 41"/>
            <p:cNvSpPr/>
            <p:nvPr userDrawn="1"/>
          </p:nvSpPr>
          <p:spPr bwMode="auto">
            <a:xfrm>
              <a:off x="8913875" y="4712004"/>
              <a:ext cx="161925" cy="150813"/>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8" name="Freeform 42"/>
            <p:cNvSpPr/>
            <p:nvPr userDrawn="1"/>
          </p:nvSpPr>
          <p:spPr bwMode="auto">
            <a:xfrm>
              <a:off x="8942450" y="4694541"/>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9" name="Freeform 43"/>
            <p:cNvSpPr/>
            <p:nvPr userDrawn="1"/>
          </p:nvSpPr>
          <p:spPr bwMode="auto">
            <a:xfrm>
              <a:off x="8867838" y="4856466"/>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0" name="Freeform 44"/>
            <p:cNvSpPr>
              <a:spLocks noEditPoints="1"/>
            </p:cNvSpPr>
            <p:nvPr userDrawn="1"/>
          </p:nvSpPr>
          <p:spPr bwMode="auto">
            <a:xfrm>
              <a:off x="8840850" y="4681841"/>
              <a:ext cx="252413" cy="257175"/>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1" name="Freeform 45"/>
            <p:cNvSpPr>
              <a:spLocks noEditPoints="1"/>
            </p:cNvSpPr>
            <p:nvPr userDrawn="1"/>
          </p:nvSpPr>
          <p:spPr bwMode="auto">
            <a:xfrm>
              <a:off x="9091675" y="4667554"/>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2" name="Freeform 46"/>
            <p:cNvSpPr>
              <a:spLocks noEditPoints="1"/>
            </p:cNvSpPr>
            <p:nvPr userDrawn="1"/>
          </p:nvSpPr>
          <p:spPr bwMode="auto">
            <a:xfrm>
              <a:off x="9120250" y="4715179"/>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3" name="Freeform 47"/>
            <p:cNvSpPr>
              <a:spLocks noEditPoints="1"/>
            </p:cNvSpPr>
            <p:nvPr userDrawn="1"/>
          </p:nvSpPr>
          <p:spPr bwMode="auto">
            <a:xfrm>
              <a:off x="9037700" y="4621516"/>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4" name="Freeform 48"/>
            <p:cNvSpPr>
              <a:spLocks noEditPoints="1"/>
            </p:cNvSpPr>
            <p:nvPr userDrawn="1"/>
          </p:nvSpPr>
          <p:spPr bwMode="auto">
            <a:xfrm>
              <a:off x="8913875" y="4588179"/>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5" name="Freeform 49"/>
            <p:cNvSpPr>
              <a:spLocks noEditPoints="1"/>
            </p:cNvSpPr>
            <p:nvPr userDrawn="1"/>
          </p:nvSpPr>
          <p:spPr bwMode="auto">
            <a:xfrm>
              <a:off x="8971025" y="4589766"/>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6" name="Freeform 50"/>
            <p:cNvSpPr>
              <a:spLocks noEditPoints="1"/>
            </p:cNvSpPr>
            <p:nvPr userDrawn="1"/>
          </p:nvSpPr>
          <p:spPr bwMode="auto">
            <a:xfrm>
              <a:off x="8756713" y="4715179"/>
              <a:ext cx="52388"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7" name="Freeform 51"/>
            <p:cNvSpPr>
              <a:spLocks noEditPoints="1"/>
            </p:cNvSpPr>
            <p:nvPr userDrawn="1"/>
          </p:nvSpPr>
          <p:spPr bwMode="auto">
            <a:xfrm>
              <a:off x="8791638" y="4653266"/>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8" name="Freeform 52"/>
            <p:cNvSpPr>
              <a:spLocks noEditPoints="1"/>
            </p:cNvSpPr>
            <p:nvPr userDrawn="1"/>
          </p:nvSpPr>
          <p:spPr bwMode="auto">
            <a:xfrm>
              <a:off x="8847200" y="4611991"/>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致谢">
    <p:spTree>
      <p:nvGrpSpPr>
        <p:cNvPr id="1" name=""/>
        <p:cNvGrpSpPr/>
        <p:nvPr/>
      </p:nvGrpSpPr>
      <p:grpSpPr>
        <a:xfrm>
          <a:off x="0" y="0"/>
          <a:ext cx="0" cy="0"/>
          <a:chOff x="0" y="0"/>
          <a:chExt cx="0" cy="0"/>
        </a:xfrm>
      </p:grpSpPr>
      <p:pic>
        <p:nvPicPr>
          <p:cNvPr id="180" name="bg_right"/>
          <p:cNvPicPr>
            <a:picLocks noChangeAspect="1"/>
          </p:cNvPicPr>
          <p:nvPr userDrawn="1"/>
        </p:nvPicPr>
        <p:blipFill rotWithShape="1">
          <a:blip r:embed="rId2"/>
          <a:srcRect l="973" r="277"/>
          <a:stretch/>
        </p:blipFill>
        <p:spPr>
          <a:xfrm>
            <a:off x="7677150" y="-2621"/>
            <a:ext cx="4514850" cy="6858000"/>
          </a:xfrm>
          <a:prstGeom prst="rect">
            <a:avLst/>
          </a:prstGeom>
        </p:spPr>
      </p:pic>
      <p:pic>
        <p:nvPicPr>
          <p:cNvPr id="181" name="bg_left"/>
          <p:cNvPicPr>
            <a:picLocks noChangeAspect="1"/>
          </p:cNvPicPr>
          <p:nvPr userDrawn="1"/>
        </p:nvPicPr>
        <p:blipFill>
          <a:blip r:embed="rId2"/>
          <a:stretch>
            <a:fillRect/>
          </a:stretch>
        </p:blipFill>
        <p:spPr>
          <a:xfrm>
            <a:off x="0" y="0"/>
            <a:ext cx="4572000" cy="6858000"/>
          </a:xfrm>
          <a:prstGeom prst="rect">
            <a:avLst/>
          </a:prstGeom>
        </p:spPr>
      </p:pic>
      <p:sp>
        <p:nvSpPr>
          <p:cNvPr id="182" name="bg_main_theme"/>
          <p:cNvSpPr/>
          <p:nvPr userDrawn="1"/>
        </p:nvSpPr>
        <p:spPr>
          <a:xfrm>
            <a:off x="956064" y="0"/>
            <a:ext cx="677823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pattern"/>
          <p:cNvSpPr/>
          <p:nvPr userDrawn="1"/>
        </p:nvSpPr>
        <p:spPr>
          <a:xfrm>
            <a:off x="504000" y="2951480"/>
            <a:ext cx="8597407" cy="3903899"/>
          </a:xfrm>
          <a:prstGeom prst="rect">
            <a:avLst/>
          </a:prstGeom>
          <a:blipFill dpi="0" rotWithShape="1">
            <a:blip r:embed="rId3">
              <a:alphaModFix amt="20000"/>
            </a:blip>
            <a:srcRect/>
            <a:stretch>
              <a:fillRect l="-12182" t="-11784" r="-11344" b="-994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4" name="main_board"/>
          <p:cNvGrpSpPr/>
          <p:nvPr userDrawn="1"/>
        </p:nvGrpSpPr>
        <p:grpSpPr>
          <a:xfrm>
            <a:off x="1443990" y="1400452"/>
            <a:ext cx="6774180" cy="2709268"/>
            <a:chOff x="685800" y="1400452"/>
            <a:chExt cx="8600440" cy="2709268"/>
          </a:xfrm>
          <a:effectLst>
            <a:outerShdw blurRad="203200" dist="38100" dir="2700000" algn="tl" rotWithShape="0">
              <a:prstClr val="black">
                <a:alpha val="19000"/>
              </a:prstClr>
            </a:outerShdw>
          </a:effectLst>
        </p:grpSpPr>
        <p:sp>
          <p:nvSpPr>
            <p:cNvPr id="185" name="矩形 13"/>
            <p:cNvSpPr/>
            <p:nvPr userDrawn="1"/>
          </p:nvSpPr>
          <p:spPr>
            <a:xfrm>
              <a:off x="685800" y="1400452"/>
              <a:ext cx="8600440" cy="2595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矩形 12"/>
            <p:cNvSpPr/>
            <p:nvPr userDrawn="1"/>
          </p:nvSpPr>
          <p:spPr>
            <a:xfrm>
              <a:off x="685800" y="1513840"/>
              <a:ext cx="8600440" cy="259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7" name="标题 1"/>
          <p:cNvSpPr>
            <a:spLocks noGrp="1"/>
          </p:cNvSpPr>
          <p:nvPr>
            <p:ph type="ctrTitle" hasCustomPrompt="1"/>
          </p:nvPr>
        </p:nvSpPr>
        <p:spPr>
          <a:xfrm>
            <a:off x="1863639" y="2004459"/>
            <a:ext cx="5972261" cy="833633"/>
          </a:xfrm>
        </p:spPr>
        <p:txBody>
          <a:bodyPr anchor="ctr">
            <a:noAutofit/>
          </a:bodyPr>
          <a:lstStyle>
            <a:lvl1pPr algn="l">
              <a:defRPr sz="6000" b="1">
                <a:solidFill>
                  <a:schemeClr val="accent1">
                    <a:lumMod val="75000"/>
                  </a:schemeClr>
                </a:solidFill>
              </a:defRPr>
            </a:lvl1pPr>
          </a:lstStyle>
          <a:p>
            <a:r>
              <a:rPr lang="zh-CN" altLang="en-US" dirty="0"/>
              <a:t>谢谢</a:t>
            </a:r>
          </a:p>
        </p:txBody>
      </p:sp>
      <p:sp>
        <p:nvSpPr>
          <p:cNvPr id="188" name="副标题 2"/>
          <p:cNvSpPr>
            <a:spLocks noGrp="1"/>
          </p:cNvSpPr>
          <p:nvPr>
            <p:ph type="subTitle" idx="1" hasCustomPrompt="1"/>
          </p:nvPr>
        </p:nvSpPr>
        <p:spPr>
          <a:xfrm>
            <a:off x="1863639" y="2838092"/>
            <a:ext cx="5972261" cy="490619"/>
          </a:xfrm>
        </p:spPr>
        <p:txBody>
          <a:bodyPr/>
          <a:lstStyle>
            <a:lvl1pPr marL="0" indent="0" algn="l">
              <a:buNone/>
              <a:defRPr sz="2400">
                <a:solidFill>
                  <a:schemeClr val="tx2">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单击以编辑副标题</a:t>
            </a:r>
          </a:p>
        </p:txBody>
      </p:sp>
      <p:sp>
        <p:nvSpPr>
          <p:cNvPr id="189" name="矩形 15"/>
          <p:cNvSpPr/>
          <p:nvPr userDrawn="1"/>
        </p:nvSpPr>
        <p:spPr>
          <a:xfrm>
            <a:off x="1439934" y="2004459"/>
            <a:ext cx="233680" cy="7438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0" name="jwc_logo"/>
          <p:cNvGrpSpPr/>
          <p:nvPr userDrawn="1"/>
        </p:nvGrpSpPr>
        <p:grpSpPr>
          <a:xfrm>
            <a:off x="1529041" y="6238395"/>
            <a:ext cx="1809740" cy="305514"/>
            <a:chOff x="8729725" y="4570716"/>
            <a:chExt cx="2830513" cy="477838"/>
          </a:xfrm>
          <a:solidFill>
            <a:schemeClr val="bg1">
              <a:alpha val="50000"/>
            </a:schemeClr>
          </a:solidFill>
        </p:grpSpPr>
        <p:sp>
          <p:nvSpPr>
            <p:cNvPr id="191" name="Freeform 34"/>
            <p:cNvSpPr>
              <a:spLocks noEditPoints="1"/>
            </p:cNvSpPr>
            <p:nvPr userDrawn="1"/>
          </p:nvSpPr>
          <p:spPr bwMode="auto">
            <a:xfrm>
              <a:off x="9304400" y="4945366"/>
              <a:ext cx="1363663"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2" name="Freeform 35"/>
            <p:cNvSpPr>
              <a:spLocks noEditPoints="1"/>
            </p:cNvSpPr>
            <p:nvPr userDrawn="1"/>
          </p:nvSpPr>
          <p:spPr bwMode="auto">
            <a:xfrm>
              <a:off x="10679175" y="4943779"/>
              <a:ext cx="873125" cy="103188"/>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3" name="Freeform 36"/>
            <p:cNvSpPr>
              <a:spLocks noEditPoints="1"/>
            </p:cNvSpPr>
            <p:nvPr userDrawn="1"/>
          </p:nvSpPr>
          <p:spPr bwMode="auto">
            <a:xfrm>
              <a:off x="9304400" y="4596116"/>
              <a:ext cx="2255838" cy="300038"/>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4" name="Freeform 37"/>
            <p:cNvSpPr>
              <a:spLocks noEditPoints="1"/>
            </p:cNvSpPr>
            <p:nvPr userDrawn="1"/>
          </p:nvSpPr>
          <p:spPr bwMode="auto">
            <a:xfrm>
              <a:off x="8797988" y="4643741"/>
              <a:ext cx="334963" cy="325438"/>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5" name="Freeform 38"/>
            <p:cNvSpPr>
              <a:spLocks noEditPoints="1"/>
            </p:cNvSpPr>
            <p:nvPr userDrawn="1"/>
          </p:nvSpPr>
          <p:spPr bwMode="auto">
            <a:xfrm>
              <a:off x="8872600" y="4775504"/>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6" name="Freeform 39"/>
            <p:cNvSpPr>
              <a:spLocks noEditPoints="1"/>
            </p:cNvSpPr>
            <p:nvPr userDrawn="1"/>
          </p:nvSpPr>
          <p:spPr bwMode="auto">
            <a:xfrm>
              <a:off x="8729725" y="4570716"/>
              <a:ext cx="474663" cy="477838"/>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7" name="Freeform 40"/>
            <p:cNvSpPr>
              <a:spLocks noEditPoints="1"/>
            </p:cNvSpPr>
            <p:nvPr userDrawn="1"/>
          </p:nvSpPr>
          <p:spPr bwMode="auto">
            <a:xfrm>
              <a:off x="8763063" y="4810429"/>
              <a:ext cx="407988" cy="204788"/>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8" name="Freeform 41"/>
            <p:cNvSpPr/>
            <p:nvPr userDrawn="1"/>
          </p:nvSpPr>
          <p:spPr bwMode="auto">
            <a:xfrm>
              <a:off x="8913875" y="4712004"/>
              <a:ext cx="161925" cy="150813"/>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9" name="Freeform 42"/>
            <p:cNvSpPr/>
            <p:nvPr userDrawn="1"/>
          </p:nvSpPr>
          <p:spPr bwMode="auto">
            <a:xfrm>
              <a:off x="8942450" y="4694541"/>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0" name="Freeform 43"/>
            <p:cNvSpPr/>
            <p:nvPr userDrawn="1"/>
          </p:nvSpPr>
          <p:spPr bwMode="auto">
            <a:xfrm>
              <a:off x="8867838" y="4856466"/>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1" name="Freeform 44"/>
            <p:cNvSpPr>
              <a:spLocks noEditPoints="1"/>
            </p:cNvSpPr>
            <p:nvPr userDrawn="1"/>
          </p:nvSpPr>
          <p:spPr bwMode="auto">
            <a:xfrm>
              <a:off x="8840850" y="4681841"/>
              <a:ext cx="252413" cy="257175"/>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2" name="Freeform 45"/>
            <p:cNvSpPr>
              <a:spLocks noEditPoints="1"/>
            </p:cNvSpPr>
            <p:nvPr userDrawn="1"/>
          </p:nvSpPr>
          <p:spPr bwMode="auto">
            <a:xfrm>
              <a:off x="9091675" y="4667554"/>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3" name="Freeform 46"/>
            <p:cNvSpPr>
              <a:spLocks noEditPoints="1"/>
            </p:cNvSpPr>
            <p:nvPr userDrawn="1"/>
          </p:nvSpPr>
          <p:spPr bwMode="auto">
            <a:xfrm>
              <a:off x="9120250" y="4715179"/>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4" name="Freeform 47"/>
            <p:cNvSpPr>
              <a:spLocks noEditPoints="1"/>
            </p:cNvSpPr>
            <p:nvPr userDrawn="1"/>
          </p:nvSpPr>
          <p:spPr bwMode="auto">
            <a:xfrm>
              <a:off x="9037700" y="4621516"/>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5" name="Freeform 48"/>
            <p:cNvSpPr>
              <a:spLocks noEditPoints="1"/>
            </p:cNvSpPr>
            <p:nvPr userDrawn="1"/>
          </p:nvSpPr>
          <p:spPr bwMode="auto">
            <a:xfrm>
              <a:off x="8913875" y="4588179"/>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6" name="Freeform 49"/>
            <p:cNvSpPr>
              <a:spLocks noEditPoints="1"/>
            </p:cNvSpPr>
            <p:nvPr userDrawn="1"/>
          </p:nvSpPr>
          <p:spPr bwMode="auto">
            <a:xfrm>
              <a:off x="8971025" y="4589766"/>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7" name="Freeform 50"/>
            <p:cNvSpPr>
              <a:spLocks noEditPoints="1"/>
            </p:cNvSpPr>
            <p:nvPr userDrawn="1"/>
          </p:nvSpPr>
          <p:spPr bwMode="auto">
            <a:xfrm>
              <a:off x="8756713" y="4715179"/>
              <a:ext cx="52388"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8" name="Freeform 51"/>
            <p:cNvSpPr>
              <a:spLocks noEditPoints="1"/>
            </p:cNvSpPr>
            <p:nvPr userDrawn="1"/>
          </p:nvSpPr>
          <p:spPr bwMode="auto">
            <a:xfrm>
              <a:off x="8791638" y="4653266"/>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9" name="Freeform 52"/>
            <p:cNvSpPr>
              <a:spLocks noEditPoints="1"/>
            </p:cNvSpPr>
            <p:nvPr userDrawn="1"/>
          </p:nvSpPr>
          <p:spPr bwMode="auto">
            <a:xfrm>
              <a:off x="8847200" y="4611991"/>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4" name="矩形 3"/>
          <p:cNvSpPr/>
          <p:nvPr userDrawn="1"/>
        </p:nvSpPr>
        <p:spPr>
          <a:xfrm>
            <a:off x="0" y="984885"/>
            <a:ext cx="12180570" cy="4351655"/>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a:stretch>
            <a:fillRect/>
          </a:stretch>
        </p:blipFill>
        <p:spPr>
          <a:xfrm>
            <a:off x="7600530" y="755053"/>
            <a:ext cx="4591470" cy="4591648"/>
          </a:xfrm>
          <a:prstGeom prst="rect">
            <a:avLst/>
          </a:prstGeom>
        </p:spPr>
      </p:pic>
      <p:sp>
        <p:nvSpPr>
          <p:cNvPr id="10" name="矩形 9"/>
          <p:cNvSpPr/>
          <p:nvPr userDrawn="1"/>
        </p:nvSpPr>
        <p:spPr>
          <a:xfrm>
            <a:off x="0" y="5378059"/>
            <a:ext cx="12180566" cy="21524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副标题 2"/>
          <p:cNvSpPr>
            <a:spLocks noGrp="1"/>
          </p:cNvSpPr>
          <p:nvPr>
            <p:ph type="subTitle" idx="1"/>
          </p:nvPr>
        </p:nvSpPr>
        <p:spPr>
          <a:xfrm>
            <a:off x="663715" y="2980691"/>
            <a:ext cx="7855511" cy="558799"/>
          </a:xfrm>
          <a:prstGeom prst="rect">
            <a:avLst/>
          </a:prstGeom>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标题 1"/>
          <p:cNvSpPr>
            <a:spLocks noGrp="1"/>
          </p:cNvSpPr>
          <p:nvPr>
            <p:ph type="ctrTitle"/>
          </p:nvPr>
        </p:nvSpPr>
        <p:spPr>
          <a:xfrm>
            <a:off x="663715" y="2282100"/>
            <a:ext cx="7855511" cy="698591"/>
          </a:xfrm>
          <a:prstGeom prst="rect">
            <a:avLst/>
          </a:prstGeom>
        </p:spPr>
        <p:txBody>
          <a:bodyPr anchor="ctr">
            <a:normAutofit/>
          </a:bodyPr>
          <a:lstStyle>
            <a:lvl1pPr algn="l">
              <a:defRPr sz="4000">
                <a:solidFill>
                  <a:schemeClr val="bg1"/>
                </a:solidFill>
              </a:defRPr>
            </a:lvl1pPr>
          </a:lstStyle>
          <a:p>
            <a:r>
              <a:rPr lang="en-US" dirty="0"/>
              <a:t>Click to edit Master title style</a:t>
            </a:r>
            <a:endParaRPr lang="zh-CN" altLang="en-US" dirty="0"/>
          </a:p>
        </p:txBody>
      </p:sp>
      <p:sp>
        <p:nvSpPr>
          <p:cNvPr id="13" name="文本占位符 13"/>
          <p:cNvSpPr>
            <a:spLocks noGrp="1"/>
          </p:cNvSpPr>
          <p:nvPr>
            <p:ph type="body" sz="quarter" idx="10" hasCustomPrompt="1"/>
          </p:nvPr>
        </p:nvSpPr>
        <p:spPr>
          <a:xfrm>
            <a:off x="663715" y="4743999"/>
            <a:ext cx="7855511" cy="296271"/>
          </a:xfrm>
          <a:prstGeom prst="rect">
            <a:avLst/>
          </a:prstGeo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p>
        </p:txBody>
      </p:sp>
      <p:sp>
        <p:nvSpPr>
          <p:cNvPr id="14" name="文本占位符 13"/>
          <p:cNvSpPr>
            <a:spLocks noGrp="1"/>
          </p:cNvSpPr>
          <p:nvPr>
            <p:ph type="body" sz="quarter" idx="11" hasCustomPrompt="1"/>
          </p:nvPr>
        </p:nvSpPr>
        <p:spPr>
          <a:xfrm>
            <a:off x="663715" y="5040270"/>
            <a:ext cx="7855511" cy="296271"/>
          </a:xfrm>
          <a:prstGeom prst="rect">
            <a:avLst/>
          </a:prstGeo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Date</a:t>
            </a:r>
            <a:endParaRPr lang="zh-CN" altLang="en-US" dirty="0"/>
          </a:p>
        </p:txBody>
      </p:sp>
    </p:spTree>
    <p:extLst>
      <p:ext uri="{BB962C8B-B14F-4D97-AF65-F5344CB8AC3E}">
        <p14:creationId xmlns:p14="http://schemas.microsoft.com/office/powerpoint/2010/main" val="1490636314"/>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sp>
        <p:nvSpPr>
          <p:cNvPr id="8" name="Rectangle 6"/>
          <p:cNvSpPr>
            <a:spLocks noChangeArrowheads="1"/>
          </p:cNvSpPr>
          <p:nvPr userDrawn="1"/>
        </p:nvSpPr>
        <p:spPr bwMode="auto">
          <a:xfrm flipH="1">
            <a:off x="0" y="1508760"/>
            <a:ext cx="12192000" cy="2514600"/>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1" name="矩形 10"/>
          <p:cNvSpPr/>
          <p:nvPr userDrawn="1"/>
        </p:nvSpPr>
        <p:spPr>
          <a:xfrm>
            <a:off x="0" y="1601886"/>
            <a:ext cx="12180566" cy="21524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3"/>
          <a:stretch>
            <a:fillRect/>
          </a:stretch>
        </p:blipFill>
        <p:spPr>
          <a:xfrm flipH="1">
            <a:off x="-10160" y="670560"/>
            <a:ext cx="3358606" cy="3358736"/>
          </a:xfrm>
          <a:prstGeom prst="rect">
            <a:avLst/>
          </a:prstGeom>
        </p:spPr>
      </p:pic>
      <p:sp>
        <p:nvSpPr>
          <p:cNvPr id="7" name="标题 1"/>
          <p:cNvSpPr>
            <a:spLocks noGrp="1"/>
          </p:cNvSpPr>
          <p:nvPr>
            <p:ph type="title"/>
          </p:nvPr>
        </p:nvSpPr>
        <p:spPr>
          <a:xfrm>
            <a:off x="3941412" y="1990272"/>
            <a:ext cx="5419185" cy="895350"/>
          </a:xfrm>
          <a:prstGeom prst="rect">
            <a:avLst/>
          </a:prstGeom>
        </p:spPr>
        <p:txBody>
          <a:bodyPr anchor="b">
            <a:normAutofit/>
          </a:bodyPr>
          <a:lstStyle>
            <a:lvl1pPr algn="l">
              <a:defRPr sz="2400" b="1">
                <a:solidFill>
                  <a:schemeClr val="bg1"/>
                </a:solidFill>
              </a:defRPr>
            </a:lvl1pPr>
          </a:lstStyle>
          <a:p>
            <a:r>
              <a:rPr lang="en-US" dirty="0"/>
              <a:t>Click to edit Master title style</a:t>
            </a:r>
            <a:endParaRPr lang="zh-CN" altLang="en-US" dirty="0"/>
          </a:p>
        </p:txBody>
      </p:sp>
      <p:sp>
        <p:nvSpPr>
          <p:cNvPr id="13" name="文本占位符 2"/>
          <p:cNvSpPr>
            <a:spLocks noGrp="1"/>
          </p:cNvSpPr>
          <p:nvPr>
            <p:ph type="body" idx="1"/>
          </p:nvPr>
        </p:nvSpPr>
        <p:spPr>
          <a:xfrm>
            <a:off x="3942528" y="2885622"/>
            <a:ext cx="5419185" cy="1015623"/>
          </a:xfrm>
          <a:prstGeom prst="rect">
            <a:avLst/>
          </a:prstGeo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148302680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a:p>
          <a:p>
            <a:pPr lvl="1"/>
            <a:r>
              <a:rPr lang="zh-CN" altLang="en-US"/>
              <a:t>第二级</a:t>
            </a:r>
            <a:endParaRPr/>
          </a:p>
          <a:p>
            <a:pPr lvl="2"/>
            <a:r>
              <a:rPr lang="zh-CN" altLang="en-US"/>
              <a:t>第三级</a:t>
            </a:r>
            <a:endParaRPr/>
          </a:p>
          <a:p>
            <a:pPr lvl="3"/>
            <a:r>
              <a:rPr lang="zh-CN" altLang="en-US"/>
              <a:t>第四级</a:t>
            </a:r>
            <a:endParaRP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17FAE3-B6A6-4F8C-A3EE-9B3A5A9AB4F0}" type="datetimeFigureOut">
              <a:rPr lang="zh-CN" altLang="en-US" smtClean="0"/>
              <a:t>2025/6/29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11353800" y="6356349"/>
            <a:ext cx="412750" cy="365125"/>
          </a:xfrm>
          <a:prstGeom prst="rect">
            <a:avLst/>
          </a:prstGeom>
          <a:solidFill>
            <a:schemeClr val="tx1">
              <a:alpha val="10000"/>
            </a:schemeClr>
          </a:solidFill>
        </p:spPr>
        <p:txBody>
          <a:bodyPr vert="horz" lIns="91440" tIns="45720" rIns="91440" bIns="45720" rtlCol="0" anchor="ctr"/>
          <a:lstStyle>
            <a:lvl1pPr algn="ctr">
              <a:defRPr sz="1600">
                <a:solidFill>
                  <a:schemeClr val="bg1"/>
                </a:solidFill>
                <a:latin typeface="+mn-lt"/>
              </a:defRPr>
            </a:lvl1pPr>
          </a:lstStyle>
          <a:p>
            <a:fld id="{5B74D221-F78E-4CE2-B90E-39C483F4591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1"/>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19"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t>2025/6/29</a:t>
            </a:fld>
            <a:endParaRPr lang="zh-CN" altLang="en-US"/>
          </a:p>
        </p:txBody>
      </p:sp>
      <p:sp>
        <p:nvSpPr>
          <p:cNvPr id="20"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dirty="0"/>
          </a:p>
        </p:txBody>
      </p:sp>
      <p:sp>
        <p:nvSpPr>
          <p:cNvPr id="21"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spTree>
    <p:extLst>
      <p:ext uri="{BB962C8B-B14F-4D97-AF65-F5344CB8AC3E}">
        <p14:creationId xmlns:p14="http://schemas.microsoft.com/office/powerpoint/2010/main" val="3505184002"/>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Lst>
  <p:hf hd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1.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2"/>
          <p:cNvSpPr>
            <a:spLocks noGrp="1"/>
          </p:cNvSpPr>
          <p:nvPr>
            <p:ph type="subTitle" idx="1"/>
          </p:nvPr>
        </p:nvSpPr>
        <p:spPr/>
        <p:txBody>
          <a:bodyPr>
            <a:normAutofit/>
          </a:bodyPr>
          <a:lstStyle/>
          <a:p>
            <a:pPr>
              <a:buFont typeface="Arial" panose="020B0604020202020204" pitchFamily="34" charset="0"/>
              <a:buNone/>
            </a:pPr>
            <a:r>
              <a:rPr lang="zh-CN"/>
              <a:t>如何最大效率地对于用户命令进行解析与文件内容</a:t>
            </a:r>
            <a:r>
              <a:rPr lang="en-US"/>
              <a:t>tag</a:t>
            </a:r>
            <a:r>
              <a:rPr lang="zh-CN"/>
              <a:t>标记</a:t>
            </a:r>
          </a:p>
        </p:txBody>
      </p:sp>
      <p:sp>
        <p:nvSpPr>
          <p:cNvPr id="3" name="文本占位符 3"/>
          <p:cNvSpPr>
            <a:spLocks noGrp="1"/>
          </p:cNvSpPr>
          <p:nvPr>
            <p:ph type="body" sz="quarter" idx="10"/>
          </p:nvPr>
        </p:nvSpPr>
        <p:spPr/>
        <p:txBody>
          <a:bodyPr/>
          <a:lstStyle/>
          <a:p>
            <a:r>
              <a:rPr lang="en-US" altLang="zh-CN"/>
              <a:t>01</a:t>
            </a:r>
            <a:endParaRPr lang="zh-CN" altLang="en-US" dirty="0"/>
          </a:p>
        </p:txBody>
      </p:sp>
      <p:sp>
        <p:nvSpPr>
          <p:cNvPr id="4" name="标题 3"/>
          <p:cNvSpPr>
            <a:spLocks noGrp="1"/>
          </p:cNvSpPr>
          <p:nvPr>
            <p:ph type="ctrTitle"/>
          </p:nvPr>
        </p:nvSpPr>
        <p:spPr>
          <a:prstGeom prst="rect">
            <a:avLst/>
          </a:prstGeom>
        </p:spPr>
        <p:txBody>
          <a:bodyPr>
            <a:normAutofit/>
          </a:bodyPr>
          <a:lstStyle/>
          <a:p>
            <a:pPr>
              <a:buNone/>
            </a:pPr>
            <a:r>
              <a:rPr lang="zh-CN"/>
              <a:t>关于大模型层的具体搭建与使用</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灯片编号占位符 3"/>
          <p:cNvSpPr>
            <a:spLocks noGrp="1"/>
          </p:cNvSpPr>
          <p:nvPr>
            <p:ph type="sldNum" sz="quarter" idx="12"/>
          </p:nvPr>
        </p:nvSpPr>
        <p:spPr/>
        <p:txBody>
          <a:bodyPr/>
          <a:lstStyle/>
          <a:p>
            <a:fld id="{5B74D221-F78E-4CE2-B90E-39C483F4591B}" type="slidenum">
              <a:rPr lang="zh-CN" altLang="en-US" smtClean="0"/>
              <a:t>10</a:t>
            </a:fld>
            <a:endParaRPr lang="zh-CN" altLang="en-US" dirty="0"/>
          </a:p>
        </p:txBody>
      </p:sp>
      <p:sp>
        <p:nvSpPr>
          <p:cNvPr id="78" name="标题 5"/>
          <p:cNvSpPr>
            <a:spLocks noGrp="1"/>
          </p:cNvSpPr>
          <p:nvPr>
            <p:ph type="title"/>
          </p:nvPr>
        </p:nvSpPr>
        <p:spPr>
          <a:xfrm>
            <a:off x="961034" y="512320"/>
            <a:ext cx="10555326" cy="656061"/>
          </a:xfrm>
        </p:spPr>
        <p:txBody>
          <a:bodyPr/>
          <a:lstStyle/>
          <a:p>
            <a:pPr>
              <a:buNone/>
            </a:pPr>
            <a:r>
              <a:rPr lang="zh-CN"/>
              <a:t>可扩展工作</a:t>
            </a:r>
          </a:p>
        </p:txBody>
      </p:sp>
      <p:sp>
        <p:nvSpPr>
          <p:cNvPr id="79" name="内容占位符 6"/>
          <p:cNvSpPr>
            <a:spLocks noGrp="1"/>
          </p:cNvSpPr>
          <p:nvPr>
            <p:ph idx="1"/>
          </p:nvPr>
        </p:nvSpPr>
        <p:spPr/>
        <p:txBody>
          <a:bodyPr>
            <a:normAutofit/>
          </a:bodyPr>
          <a:lstStyle/>
          <a:p>
            <a:pPr marL="0" lvl="0" indent="0">
              <a:buFont typeface="Arial" panose="020B0604020202020204" pitchFamily="34" charset="0"/>
              <a:buNone/>
            </a:pPr>
            <a:r>
              <a:rPr lang="en-US"/>
              <a:t>1.</a:t>
            </a:r>
            <a:r>
              <a:rPr lang="zh-CN"/>
              <a:t>我们的图文件系统使用的是最基础的模式匹配，可以改为节点是</a:t>
            </a:r>
            <a:r>
              <a:rPr lang="en-US"/>
              <a:t>embedding</a:t>
            </a:r>
            <a:r>
              <a:rPr lang="zh-CN"/>
              <a:t>，从而可以计算相似度，再设置相应的阈值选取</a:t>
            </a:r>
          </a:p>
          <a:p>
            <a:pPr marL="0" lvl="0" indent="0">
              <a:buFont typeface="Arial" panose="020B0604020202020204" pitchFamily="34" charset="0"/>
              <a:buNone/>
            </a:pPr>
            <a:r>
              <a:rPr lang="en-US"/>
              <a:t>2.</a:t>
            </a:r>
            <a:r>
              <a:rPr lang="zh-CN"/>
              <a:t>我们的</a:t>
            </a:r>
            <a:r>
              <a:rPr lang="en-US"/>
              <a:t>tag</a:t>
            </a:r>
            <a:r>
              <a:rPr lang="zh-CN"/>
              <a:t>由</a:t>
            </a:r>
            <a:r>
              <a:rPr lang="en-US"/>
              <a:t>AI</a:t>
            </a:r>
            <a:r>
              <a:rPr lang="zh-CN"/>
              <a:t>自动生成，并没有实现我们最初预想的依据文本长度</a:t>
            </a:r>
            <a:r>
              <a:rPr lang="en-US"/>
              <a:t>tag</a:t>
            </a:r>
            <a:r>
              <a:rPr lang="zh-CN"/>
              <a:t>数量进行产出，这也是可以努力的方向</a:t>
            </a:r>
            <a:endParaRPr/>
          </a:p>
          <a:p>
            <a:pPr marL="0" lvl="0" indent="0">
              <a:buFont typeface="Arial" panose="020B0604020202020204" pitchFamily="34" charset="0"/>
              <a:buNone/>
            </a:pPr>
            <a:r>
              <a:rPr lang="en-US"/>
              <a:t>3.</a:t>
            </a:r>
            <a:r>
              <a:rPr lang="zh-CN"/>
              <a:t>我们的</a:t>
            </a:r>
            <a:r>
              <a:rPr lang="en-US"/>
              <a:t>AI</a:t>
            </a:r>
            <a:r>
              <a:rPr lang="zh-CN"/>
              <a:t>只能处理纯文本或是纯图片，虽然是多模态，但是像</a:t>
            </a:r>
            <a:r>
              <a:rPr lang="en-US"/>
              <a:t>pdf</a:t>
            </a:r>
            <a:r>
              <a:rPr lang="zh-CN"/>
              <a:t>中一样图文并茂的多模态并没有完全实现</a:t>
            </a:r>
            <a:endParaRPr/>
          </a:p>
          <a:p>
            <a:pPr marL="0" lvl="0" indent="0">
              <a:buFont typeface="Arial" panose="020B0604020202020204" pitchFamily="34" charset="0"/>
              <a:buNone/>
            </a:pPr>
            <a:r>
              <a:rPr lang="en-US"/>
              <a:t>4.</a:t>
            </a:r>
            <a:r>
              <a:rPr lang="zh-CN"/>
              <a:t>我们推荐可以在</a:t>
            </a:r>
            <a:r>
              <a:rPr lang="en-US"/>
              <a:t>tag</a:t>
            </a:r>
            <a:r>
              <a:rPr lang="zh-CN"/>
              <a:t>的基础上进行简单的虚拟文件夹处理，从而实现更高效的存储</a:t>
            </a:r>
            <a:endParaRPr/>
          </a:p>
          <a:p>
            <a:pPr lvl="0">
              <a:buFont typeface="Arial" panose="020B0604020202020204" pitchFamily="34" charset="0"/>
              <a:buChar char="•"/>
            </a:pP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p:cNvSpPr>
            <a:spLocks noGrp="1"/>
          </p:cNvSpPr>
          <p:nvPr>
            <p:ph type="subTitle" idx="1"/>
          </p:nvPr>
        </p:nvSpPr>
        <p:spPr/>
        <p:txBody>
          <a:bodyPr>
            <a:normAutofit/>
          </a:bodyPr>
          <a:lstStyle/>
          <a:p>
            <a:pPr>
              <a:buFont typeface="Arial" panose="020B0604020202020204" pitchFamily="34" charset="0"/>
              <a:buNone/>
            </a:pPr>
            <a:r>
              <a:rPr lang="zh-CN"/>
              <a:t>从简单的</a:t>
            </a:r>
            <a:r>
              <a:rPr lang="en-US"/>
              <a:t>gradioUI</a:t>
            </a:r>
            <a:r>
              <a:rPr lang="zh-CN"/>
              <a:t>前端到完整的</a:t>
            </a:r>
            <a:r>
              <a:rPr lang="en-US"/>
              <a:t>html</a:t>
            </a:r>
            <a:r>
              <a:rPr lang="zh-CN"/>
              <a:t>前端深度嵌入</a:t>
            </a:r>
          </a:p>
        </p:txBody>
      </p:sp>
      <p:sp>
        <p:nvSpPr>
          <p:cNvPr id="7" name="文本占位符 3"/>
          <p:cNvSpPr>
            <a:spLocks noGrp="1"/>
          </p:cNvSpPr>
          <p:nvPr>
            <p:ph type="body" sz="quarter" idx="10"/>
          </p:nvPr>
        </p:nvSpPr>
        <p:spPr/>
        <p:txBody>
          <a:bodyPr/>
          <a:lstStyle/>
          <a:p>
            <a:r>
              <a:rPr lang="en-US" altLang="zh-CN"/>
              <a:t>01</a:t>
            </a:r>
            <a:endParaRPr lang="zh-CN" altLang="en-US" dirty="0"/>
          </a:p>
        </p:txBody>
      </p:sp>
      <p:sp>
        <p:nvSpPr>
          <p:cNvPr id="8" name="标题 7"/>
          <p:cNvSpPr>
            <a:spLocks noGrp="1"/>
          </p:cNvSpPr>
          <p:nvPr>
            <p:ph type="ctrTitle"/>
          </p:nvPr>
        </p:nvSpPr>
        <p:spPr>
          <a:xfrm>
            <a:off x="1625600" y="2784105"/>
            <a:ext cx="7726680" cy="833633"/>
          </a:xfrm>
          <a:prstGeom prst="rect">
            <a:avLst/>
          </a:prstGeom>
        </p:spPr>
        <p:txBody>
          <a:bodyPr>
            <a:normAutofit/>
          </a:bodyPr>
          <a:lstStyle/>
          <a:p>
            <a:pPr>
              <a:buNone/>
            </a:pPr>
            <a:r>
              <a:rPr lang="zh-CN"/>
              <a:t>关于前端的构建</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9EBF5-9FE6-61B3-02D9-D1E09B3DDC02}"/>
            </a:ext>
          </a:extLst>
        </p:cNvPr>
        <p:cNvGrpSpPr/>
        <p:nvPr/>
      </p:nvGrpSpPr>
      <p:grpSpPr>
        <a:xfrm>
          <a:off x="0" y="0"/>
          <a:ext cx="0" cy="0"/>
          <a:chOff x="0" y="0"/>
          <a:chExt cx="0" cy="0"/>
        </a:xfrm>
      </p:grpSpPr>
      <p:sp>
        <p:nvSpPr>
          <p:cNvPr id="10" name="灯片编号占位符 3">
            <a:extLst>
              <a:ext uri="{FF2B5EF4-FFF2-40B4-BE49-F238E27FC236}">
                <a16:creationId xmlns:a16="http://schemas.microsoft.com/office/drawing/2014/main" id="{6C58CDAC-7ED0-3CB4-8D9F-FC1CAC2FE57F}"/>
              </a:ext>
            </a:extLst>
          </p:cNvPr>
          <p:cNvSpPr>
            <a:spLocks noGrp="1"/>
          </p:cNvSpPr>
          <p:nvPr>
            <p:ph type="sldNum" sz="quarter" idx="12"/>
          </p:nvPr>
        </p:nvSpPr>
        <p:spPr/>
        <p:txBody>
          <a:bodyPr/>
          <a:lstStyle/>
          <a:p>
            <a:fld id="{5B74D221-F78E-4CE2-B90E-39C483F4591B}" type="slidenum">
              <a:rPr lang="zh-CN" altLang="en-US" smtClean="0"/>
              <a:t>12</a:t>
            </a:fld>
            <a:endParaRPr lang="zh-CN" altLang="en-US" dirty="0"/>
          </a:p>
        </p:txBody>
      </p:sp>
      <p:sp>
        <p:nvSpPr>
          <p:cNvPr id="11" name="标题 5">
            <a:extLst>
              <a:ext uri="{FF2B5EF4-FFF2-40B4-BE49-F238E27FC236}">
                <a16:creationId xmlns:a16="http://schemas.microsoft.com/office/drawing/2014/main" id="{1BA89C19-7D1A-CE8C-44CD-23F926AAB320}"/>
              </a:ext>
            </a:extLst>
          </p:cNvPr>
          <p:cNvSpPr>
            <a:spLocks noGrp="1"/>
          </p:cNvSpPr>
          <p:nvPr>
            <p:ph type="title"/>
          </p:nvPr>
        </p:nvSpPr>
        <p:spPr>
          <a:xfrm>
            <a:off x="961034" y="512320"/>
            <a:ext cx="10555326" cy="656061"/>
          </a:xfrm>
        </p:spPr>
        <p:txBody>
          <a:bodyPr/>
          <a:lstStyle/>
          <a:p>
            <a:pPr>
              <a:buNone/>
            </a:pPr>
            <a:r>
              <a:rPr lang="zh-CN" altLang="en-US" dirty="0"/>
              <a:t>什么是前端</a:t>
            </a:r>
            <a:endParaRPr lang="zh-CN" dirty="0"/>
          </a:p>
        </p:txBody>
      </p:sp>
      <p:sp>
        <p:nvSpPr>
          <p:cNvPr id="12" name="内容占位符 6">
            <a:extLst>
              <a:ext uri="{FF2B5EF4-FFF2-40B4-BE49-F238E27FC236}">
                <a16:creationId xmlns:a16="http://schemas.microsoft.com/office/drawing/2014/main" id="{6E7D1B04-BC6F-26A6-903E-CC49C5098B51}"/>
              </a:ext>
            </a:extLst>
          </p:cNvPr>
          <p:cNvSpPr>
            <a:spLocks noGrp="1"/>
          </p:cNvSpPr>
          <p:nvPr>
            <p:ph idx="1"/>
          </p:nvPr>
        </p:nvSpPr>
        <p:spPr>
          <a:xfrm>
            <a:off x="970168" y="1283641"/>
            <a:ext cx="10546192" cy="4651081"/>
          </a:xfrm>
        </p:spPr>
        <p:txBody>
          <a:bodyPr>
            <a:normAutofit/>
          </a:bodyPr>
          <a:lstStyle/>
          <a:p>
            <a:pPr lvl="0"/>
            <a:r>
              <a:rPr lang="zh-CN" altLang="en-US" b="1" dirty="0"/>
              <a:t>前端</a:t>
            </a:r>
            <a:r>
              <a:rPr lang="zh-CN" altLang="en-US" dirty="0"/>
              <a:t>（</a:t>
            </a:r>
            <a:r>
              <a:rPr lang="en-US" altLang="zh-CN" dirty="0"/>
              <a:t>Front-End</a:t>
            </a:r>
            <a:r>
              <a:rPr lang="zh-CN" altLang="en-US" dirty="0"/>
              <a:t>）是指用户直接交互的部分，包括网页或应用程序的界面、视觉设计和交互逻辑。它由 </a:t>
            </a:r>
            <a:r>
              <a:rPr lang="en-US" altLang="zh-CN" b="1" dirty="0"/>
              <a:t>HTML</a:t>
            </a:r>
            <a:r>
              <a:rPr lang="zh-CN" altLang="en-US" b="1" dirty="0"/>
              <a:t>（结构）、</a:t>
            </a:r>
            <a:r>
              <a:rPr lang="en-US" altLang="zh-CN" b="1" dirty="0"/>
              <a:t>CSS</a:t>
            </a:r>
            <a:r>
              <a:rPr lang="zh-CN" altLang="en-US" b="1" dirty="0"/>
              <a:t>（样式）、</a:t>
            </a:r>
            <a:r>
              <a:rPr lang="en-US" altLang="zh-CN" b="1" dirty="0"/>
              <a:t>JavaScript</a:t>
            </a:r>
            <a:r>
              <a:rPr lang="zh-CN" altLang="en-US" b="1" dirty="0"/>
              <a:t>（交互）</a:t>
            </a:r>
            <a:r>
              <a:rPr lang="zh-CN" altLang="en-US" dirty="0"/>
              <a:t> 三大核心技术构成，并可通过框架（如 </a:t>
            </a:r>
            <a:r>
              <a:rPr lang="en-US" altLang="zh-CN" dirty="0"/>
              <a:t>React</a:t>
            </a:r>
            <a:r>
              <a:rPr lang="zh-CN" altLang="en-US" dirty="0"/>
              <a:t>、</a:t>
            </a:r>
            <a:r>
              <a:rPr lang="en-US" altLang="zh-CN" dirty="0"/>
              <a:t>Vue</a:t>
            </a:r>
            <a:r>
              <a:rPr lang="zh-CN" altLang="en-US" dirty="0"/>
              <a:t>）和工具链（如 </a:t>
            </a:r>
            <a:r>
              <a:rPr lang="en-US" altLang="zh-CN" dirty="0"/>
              <a:t>Webpack</a:t>
            </a:r>
            <a:r>
              <a:rPr lang="zh-CN" altLang="en-US" dirty="0"/>
              <a:t>）增强开发效率。</a:t>
            </a:r>
            <a:endParaRPr lang="en-US" altLang="zh-CN" dirty="0"/>
          </a:p>
          <a:p>
            <a:pPr lvl="0"/>
            <a:r>
              <a:rPr lang="zh-CN" altLang="en-US" dirty="0"/>
              <a:t>可以理解为协助后端便于实现更多功能的一段代码</a:t>
            </a:r>
            <a:endParaRPr lang="en-US" dirty="0"/>
          </a:p>
        </p:txBody>
      </p:sp>
      <p:pic>
        <p:nvPicPr>
          <p:cNvPr id="3" name="图片 2">
            <a:extLst>
              <a:ext uri="{FF2B5EF4-FFF2-40B4-BE49-F238E27FC236}">
                <a16:creationId xmlns:a16="http://schemas.microsoft.com/office/drawing/2014/main" id="{F5179509-2202-D4E7-A8E3-4052DE196A50}"/>
              </a:ext>
            </a:extLst>
          </p:cNvPr>
          <p:cNvPicPr>
            <a:picLocks noChangeAspect="1"/>
          </p:cNvPicPr>
          <p:nvPr/>
        </p:nvPicPr>
        <p:blipFill>
          <a:blip r:embed="rId2"/>
          <a:stretch>
            <a:fillRect/>
          </a:stretch>
        </p:blipFill>
        <p:spPr>
          <a:xfrm>
            <a:off x="741218" y="3343941"/>
            <a:ext cx="10931238" cy="2857899"/>
          </a:xfrm>
          <a:prstGeom prst="rect">
            <a:avLst/>
          </a:prstGeom>
        </p:spPr>
      </p:pic>
    </p:spTree>
    <p:extLst>
      <p:ext uri="{BB962C8B-B14F-4D97-AF65-F5344CB8AC3E}">
        <p14:creationId xmlns:p14="http://schemas.microsoft.com/office/powerpoint/2010/main" val="1066359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3"/>
          <p:cNvSpPr>
            <a:spLocks noGrp="1"/>
          </p:cNvSpPr>
          <p:nvPr>
            <p:ph type="sldNum" sz="quarter" idx="12"/>
          </p:nvPr>
        </p:nvSpPr>
        <p:spPr/>
        <p:txBody>
          <a:bodyPr/>
          <a:lstStyle/>
          <a:p>
            <a:fld id="{5B74D221-F78E-4CE2-B90E-39C483F4591B}" type="slidenum">
              <a:rPr lang="zh-CN" altLang="en-US" smtClean="0"/>
              <a:t>13</a:t>
            </a:fld>
            <a:endParaRPr lang="zh-CN" altLang="en-US" dirty="0"/>
          </a:p>
        </p:txBody>
      </p:sp>
      <p:sp>
        <p:nvSpPr>
          <p:cNvPr id="11" name="标题 5"/>
          <p:cNvSpPr>
            <a:spLocks noGrp="1"/>
          </p:cNvSpPr>
          <p:nvPr>
            <p:ph type="title"/>
          </p:nvPr>
        </p:nvSpPr>
        <p:spPr>
          <a:xfrm>
            <a:off x="961034" y="512320"/>
            <a:ext cx="10555326" cy="656061"/>
          </a:xfrm>
        </p:spPr>
        <p:txBody>
          <a:bodyPr/>
          <a:lstStyle/>
          <a:p>
            <a:pPr>
              <a:buNone/>
            </a:pPr>
            <a:r>
              <a:rPr lang="zh-CN"/>
              <a:t>前端的不同尝试</a:t>
            </a:r>
          </a:p>
        </p:txBody>
      </p:sp>
      <p:sp>
        <p:nvSpPr>
          <p:cNvPr id="12" name="内容占位符 6"/>
          <p:cNvSpPr>
            <a:spLocks noGrp="1"/>
          </p:cNvSpPr>
          <p:nvPr>
            <p:ph idx="1"/>
          </p:nvPr>
        </p:nvSpPr>
        <p:spPr>
          <a:xfrm>
            <a:off x="970168" y="1283641"/>
            <a:ext cx="10546192" cy="4651081"/>
          </a:xfrm>
        </p:spPr>
        <p:txBody>
          <a:bodyPr>
            <a:normAutofit/>
          </a:bodyPr>
          <a:lstStyle/>
          <a:p>
            <a:pPr marL="0" lvl="0" indent="0">
              <a:buFont typeface="Arial" panose="020B0604020202020204" pitchFamily="34" charset="0"/>
              <a:buNone/>
            </a:pPr>
            <a:r>
              <a:rPr lang="en-US" dirty="0"/>
              <a:t>1.grdio</a:t>
            </a:r>
            <a:r>
              <a:rPr lang="zh-CN" dirty="0"/>
              <a:t>库：</a:t>
            </a:r>
            <a:r>
              <a:rPr sz="2800" dirty="0" err="1">
                <a:solidFill>
                  <a:srgbClr val="404040">
                    <a:alpha val="100000"/>
                  </a:srgbClr>
                </a:solidFill>
                <a:highlight>
                  <a:srgbClr val="FFFFFF">
                    <a:alpha val="100000"/>
                  </a:srgbClr>
                </a:highlight>
                <a:latin typeface="quote-cjk-patch"/>
                <a:ea typeface="quote-cjk-patch"/>
                <a:cs typeface="+mn-cs"/>
              </a:rPr>
              <a:t>依赖</a:t>
            </a:r>
            <a:r>
              <a:rPr sz="2800" dirty="0">
                <a:solidFill>
                  <a:srgbClr val="404040">
                    <a:alpha val="100000"/>
                  </a:srgbClr>
                </a:solidFill>
                <a:highlight>
                  <a:srgbClr val="FFFFFF">
                    <a:alpha val="100000"/>
                  </a:srgbClr>
                </a:highlight>
                <a:latin typeface="quote-cjk-patch"/>
                <a:ea typeface="quote-cjk-patch"/>
                <a:cs typeface="+mn-cs"/>
              </a:rPr>
              <a:t> Python </a:t>
            </a:r>
            <a:r>
              <a:rPr sz="2800" dirty="0" err="1">
                <a:solidFill>
                  <a:srgbClr val="404040">
                    <a:alpha val="100000"/>
                  </a:srgbClr>
                </a:solidFill>
                <a:highlight>
                  <a:srgbClr val="FFFFFF">
                    <a:alpha val="100000"/>
                  </a:srgbClr>
                </a:highlight>
                <a:latin typeface="quote-cjk-patch"/>
                <a:ea typeface="quote-cjk-patch"/>
                <a:cs typeface="+mn-cs"/>
              </a:rPr>
              <a:t>后端，初始加载较慢</a:t>
            </a:r>
            <a:r>
              <a:rPr lang="zh-CN" sz="2800" dirty="0">
                <a:solidFill>
                  <a:srgbClr val="404040">
                    <a:alpha val="100000"/>
                  </a:srgbClr>
                </a:solidFill>
                <a:highlight>
                  <a:srgbClr val="FFFFFF">
                    <a:alpha val="100000"/>
                  </a:srgbClr>
                </a:highlight>
                <a:latin typeface="quote-cjk-patch"/>
                <a:ea typeface="quote-cjk-patch"/>
                <a:cs typeface="+mn-cs"/>
              </a:rPr>
              <a:t>，</a:t>
            </a:r>
            <a:r>
              <a:rPr sz="1500" dirty="0">
                <a:solidFill>
                  <a:srgbClr val="404040">
                    <a:alpha val="100000"/>
                  </a:srgbClr>
                </a:solidFill>
                <a:highlight>
                  <a:srgbClr val="FFFFFF">
                    <a:alpha val="100000"/>
                  </a:srgbClr>
                </a:highlight>
                <a:latin typeface="quote-cjk-patch"/>
                <a:ea typeface="quote-cjk-patch"/>
                <a:cs typeface="+mn-cs"/>
              </a:rPr>
              <a:t> </a:t>
            </a:r>
            <a:r>
              <a:rPr sz="2800" dirty="0" err="1">
                <a:solidFill>
                  <a:srgbClr val="404040">
                    <a:alpha val="100000"/>
                  </a:srgbClr>
                </a:solidFill>
                <a:highlight>
                  <a:srgbClr val="FFFFFF">
                    <a:alpha val="100000"/>
                  </a:srgbClr>
                </a:highlight>
                <a:latin typeface="quote-cjk-patch"/>
                <a:ea typeface="quote-cjk-patch"/>
                <a:cs typeface="+mn-cs"/>
              </a:rPr>
              <a:t>受限于预制组件</a:t>
            </a:r>
            <a:r>
              <a:rPr lang="zh-CN" sz="2800" dirty="0">
                <a:solidFill>
                  <a:srgbClr val="404040">
                    <a:alpha val="100000"/>
                  </a:srgbClr>
                </a:solidFill>
                <a:highlight>
                  <a:srgbClr val="FFFFFF">
                    <a:alpha val="100000"/>
                  </a:srgbClr>
                </a:highlight>
                <a:latin typeface="quote-cjk-patch"/>
                <a:ea typeface="quote-cjk-patch"/>
                <a:cs typeface="+mn-cs"/>
              </a:rPr>
              <a:t>，同时后端代码暴露，但是轻量级，设计师能力不受限，少量代码即可实现</a:t>
            </a:r>
            <a:r>
              <a:rPr lang="zh-CN" altLang="en-US" sz="2800" dirty="0">
                <a:solidFill>
                  <a:srgbClr val="404040">
                    <a:alpha val="100000"/>
                  </a:srgbClr>
                </a:solidFill>
                <a:highlight>
                  <a:srgbClr val="FFFFFF">
                    <a:alpha val="100000"/>
                  </a:srgbClr>
                </a:highlight>
                <a:latin typeface="quote-cjk-patch"/>
                <a:ea typeface="quote-cjk-patch"/>
                <a:cs typeface="+mn-cs"/>
              </a:rPr>
              <a:t>，方便我们用于测试</a:t>
            </a:r>
            <a:endParaRPr lang="zh-CN" dirty="0"/>
          </a:p>
          <a:p>
            <a:pPr marL="0" lvl="0" indent="0">
              <a:buFont typeface="Arial" panose="020B0604020202020204" pitchFamily="34" charset="0"/>
              <a:buNone/>
            </a:pPr>
            <a:r>
              <a:rPr lang="en-US" sz="2800" dirty="0">
                <a:solidFill>
                  <a:srgbClr val="404040">
                    <a:alpha val="100000"/>
                  </a:srgbClr>
                </a:solidFill>
                <a:highlight>
                  <a:srgbClr val="FFFFFF">
                    <a:alpha val="100000"/>
                  </a:srgbClr>
                </a:highlight>
                <a:latin typeface="quote-cjk-patch"/>
                <a:ea typeface="quote-cjk-patch"/>
                <a:cs typeface="+mn-cs"/>
              </a:rPr>
              <a:t>2.html</a:t>
            </a:r>
            <a:r>
              <a:rPr lang="zh-CN" sz="2800" dirty="0">
                <a:solidFill>
                  <a:srgbClr val="404040">
                    <a:alpha val="100000"/>
                  </a:srgbClr>
                </a:solidFill>
                <a:highlight>
                  <a:srgbClr val="FFFFFF">
                    <a:alpha val="100000"/>
                  </a:srgbClr>
                </a:highlight>
                <a:latin typeface="quote-cjk-patch"/>
                <a:ea typeface="quote-cjk-patch"/>
                <a:cs typeface="+mn-cs"/>
              </a:rPr>
              <a:t>安全性好，灵活性更强，可无缝集成，纯前端运行，不会透露敏感数据，但对开发者要求较高</a:t>
            </a:r>
            <a:endParaRPr dirty="0"/>
          </a:p>
          <a:p>
            <a:pPr lvl="0">
              <a:buFont typeface="Arial" panose="020B0604020202020204" pitchFamily="34" charset="0"/>
              <a:buChar char="•"/>
            </a:pP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ACA63-20F5-F990-0F54-5AD74311D15C}"/>
            </a:ext>
          </a:extLst>
        </p:cNvPr>
        <p:cNvGrpSpPr/>
        <p:nvPr/>
      </p:nvGrpSpPr>
      <p:grpSpPr>
        <a:xfrm>
          <a:off x="0" y="0"/>
          <a:ext cx="0" cy="0"/>
          <a:chOff x="0" y="0"/>
          <a:chExt cx="0" cy="0"/>
        </a:xfrm>
      </p:grpSpPr>
      <p:sp>
        <p:nvSpPr>
          <p:cNvPr id="10" name="灯片编号占位符 3">
            <a:extLst>
              <a:ext uri="{FF2B5EF4-FFF2-40B4-BE49-F238E27FC236}">
                <a16:creationId xmlns:a16="http://schemas.microsoft.com/office/drawing/2014/main" id="{AA99DDB0-30CF-BA23-DD46-A0802245B918}"/>
              </a:ext>
            </a:extLst>
          </p:cNvPr>
          <p:cNvSpPr>
            <a:spLocks noGrp="1"/>
          </p:cNvSpPr>
          <p:nvPr>
            <p:ph type="sldNum" sz="quarter" idx="12"/>
          </p:nvPr>
        </p:nvSpPr>
        <p:spPr/>
        <p:txBody>
          <a:bodyPr/>
          <a:lstStyle/>
          <a:p>
            <a:fld id="{5B74D221-F78E-4CE2-B90E-39C483F4591B}" type="slidenum">
              <a:rPr lang="zh-CN" altLang="en-US" smtClean="0"/>
              <a:t>14</a:t>
            </a:fld>
            <a:endParaRPr lang="zh-CN" altLang="en-US" dirty="0"/>
          </a:p>
        </p:txBody>
      </p:sp>
      <p:sp>
        <p:nvSpPr>
          <p:cNvPr id="11" name="标题 5">
            <a:extLst>
              <a:ext uri="{FF2B5EF4-FFF2-40B4-BE49-F238E27FC236}">
                <a16:creationId xmlns:a16="http://schemas.microsoft.com/office/drawing/2014/main" id="{1F2BC4FA-B08B-9537-5351-B6250D1F1123}"/>
              </a:ext>
            </a:extLst>
          </p:cNvPr>
          <p:cNvSpPr>
            <a:spLocks noGrp="1"/>
          </p:cNvSpPr>
          <p:nvPr>
            <p:ph type="title"/>
          </p:nvPr>
        </p:nvSpPr>
        <p:spPr>
          <a:xfrm>
            <a:off x="961034" y="512320"/>
            <a:ext cx="10555326" cy="656061"/>
          </a:xfrm>
        </p:spPr>
        <p:txBody>
          <a:bodyPr/>
          <a:lstStyle/>
          <a:p>
            <a:pPr>
              <a:buNone/>
            </a:pPr>
            <a:r>
              <a:rPr lang="zh-CN" altLang="en-US" dirty="0"/>
              <a:t>基于不同方式特点工作进程</a:t>
            </a:r>
            <a:endParaRPr lang="zh-CN" dirty="0"/>
          </a:p>
        </p:txBody>
      </p:sp>
      <p:sp>
        <p:nvSpPr>
          <p:cNvPr id="12" name="内容占位符 6">
            <a:extLst>
              <a:ext uri="{FF2B5EF4-FFF2-40B4-BE49-F238E27FC236}">
                <a16:creationId xmlns:a16="http://schemas.microsoft.com/office/drawing/2014/main" id="{20F09EB6-A83C-5812-33F8-45CEAE858855}"/>
              </a:ext>
            </a:extLst>
          </p:cNvPr>
          <p:cNvSpPr>
            <a:spLocks noGrp="1"/>
          </p:cNvSpPr>
          <p:nvPr>
            <p:ph idx="1"/>
          </p:nvPr>
        </p:nvSpPr>
        <p:spPr>
          <a:xfrm>
            <a:off x="970168" y="1283641"/>
            <a:ext cx="10546192" cy="4651081"/>
          </a:xfrm>
        </p:spPr>
        <p:txBody>
          <a:bodyPr>
            <a:normAutofit/>
          </a:bodyPr>
          <a:lstStyle/>
          <a:p>
            <a:pPr lvl="0">
              <a:buFont typeface="Arial" panose="020B0604020202020204" pitchFamily="34" charset="0"/>
              <a:buChar char="•"/>
            </a:pPr>
            <a:r>
              <a:rPr lang="zh-CN" altLang="en-US" dirty="0"/>
              <a:t>先运用</a:t>
            </a:r>
            <a:r>
              <a:rPr lang="en-US" altLang="zh-CN" dirty="0" err="1"/>
              <a:t>gradio</a:t>
            </a:r>
            <a:r>
              <a:rPr lang="zh-CN" altLang="en-US" dirty="0"/>
              <a:t>库搭建初步可以使用的前端，并完成基础的上传文件与用户命令解析，后端</a:t>
            </a:r>
            <a:r>
              <a:rPr lang="en-US" altLang="zh-CN" dirty="0"/>
              <a:t>IPFS</a:t>
            </a:r>
            <a:r>
              <a:rPr lang="zh-CN" altLang="en-US" dirty="0"/>
              <a:t>，</a:t>
            </a:r>
            <a:r>
              <a:rPr lang="en-US" altLang="zh-CN" dirty="0"/>
              <a:t>NEO4J</a:t>
            </a:r>
            <a:r>
              <a:rPr lang="zh-CN" altLang="en-US" dirty="0"/>
              <a:t>的使用测试</a:t>
            </a:r>
            <a:endParaRPr lang="en-US" altLang="zh-CN" dirty="0"/>
          </a:p>
          <a:p>
            <a:pPr lvl="0">
              <a:buFont typeface="Arial" panose="020B0604020202020204" pitchFamily="34" charset="0"/>
              <a:buChar char="•"/>
            </a:pPr>
            <a:r>
              <a:rPr lang="zh-CN" altLang="en-US" dirty="0"/>
              <a:t>随后使用</a:t>
            </a:r>
            <a:r>
              <a:rPr lang="en-US" altLang="zh-CN" dirty="0"/>
              <a:t>html</a:t>
            </a:r>
            <a:r>
              <a:rPr lang="zh-CN" altLang="en-US" dirty="0"/>
              <a:t>对于基础功能进行扩展</a:t>
            </a:r>
            <a:endParaRPr lang="en-US" altLang="zh-CN" dirty="0"/>
          </a:p>
          <a:p>
            <a:pPr lvl="0">
              <a:buFont typeface="Arial" panose="020B0604020202020204" pitchFamily="34" charset="0"/>
              <a:buChar char="•"/>
            </a:pPr>
            <a:r>
              <a:rPr lang="zh-CN" altLang="en-US" dirty="0"/>
              <a:t>在实际过程中，我们最终决定去掉前端用户命令解析，而是用户自己选择操作：鉴于删除等操作的敏感性</a:t>
            </a:r>
            <a:endParaRPr lang="en-US" dirty="0"/>
          </a:p>
        </p:txBody>
      </p:sp>
      <p:pic>
        <p:nvPicPr>
          <p:cNvPr id="2" name="图片 1">
            <a:extLst>
              <a:ext uri="{FF2B5EF4-FFF2-40B4-BE49-F238E27FC236}">
                <a16:creationId xmlns:a16="http://schemas.microsoft.com/office/drawing/2014/main" id="{91EDB1BD-90AE-8DFF-5CB2-0B4B1DBA0FDC}"/>
              </a:ext>
            </a:extLst>
          </p:cNvPr>
          <p:cNvPicPr>
            <a:picLocks noChangeAspect="1"/>
          </p:cNvPicPr>
          <p:nvPr/>
        </p:nvPicPr>
        <p:blipFill>
          <a:blip r:embed="rId2"/>
          <a:stretch>
            <a:fillRect/>
          </a:stretch>
        </p:blipFill>
        <p:spPr>
          <a:xfrm>
            <a:off x="1938066" y="3669102"/>
            <a:ext cx="8419383" cy="2380880"/>
          </a:xfrm>
          <a:prstGeom prst="rect">
            <a:avLst/>
          </a:prstGeom>
        </p:spPr>
      </p:pic>
    </p:spTree>
    <p:extLst>
      <p:ext uri="{BB962C8B-B14F-4D97-AF65-F5344CB8AC3E}">
        <p14:creationId xmlns:p14="http://schemas.microsoft.com/office/powerpoint/2010/main" val="3308832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3"/>
          <p:cNvSpPr>
            <a:spLocks noGrp="1"/>
          </p:cNvSpPr>
          <p:nvPr>
            <p:ph type="sldNum" sz="quarter" idx="12"/>
          </p:nvPr>
        </p:nvSpPr>
        <p:spPr/>
        <p:txBody>
          <a:bodyPr/>
          <a:lstStyle/>
          <a:p>
            <a:fld id="{5B74D221-F78E-4CE2-B90E-39C483F4591B}" type="slidenum">
              <a:rPr lang="zh-CN" altLang="en-US" smtClean="0"/>
              <a:t>15</a:t>
            </a:fld>
            <a:endParaRPr lang="zh-CN" altLang="en-US" dirty="0"/>
          </a:p>
        </p:txBody>
      </p:sp>
      <p:sp>
        <p:nvSpPr>
          <p:cNvPr id="15" name="标题 5"/>
          <p:cNvSpPr>
            <a:spLocks noGrp="1"/>
          </p:cNvSpPr>
          <p:nvPr>
            <p:ph type="title"/>
          </p:nvPr>
        </p:nvSpPr>
        <p:spPr>
          <a:xfrm>
            <a:off x="961034" y="512320"/>
            <a:ext cx="10555326" cy="656061"/>
          </a:xfrm>
        </p:spPr>
        <p:txBody>
          <a:bodyPr/>
          <a:lstStyle/>
          <a:p>
            <a:pPr>
              <a:buNone/>
            </a:pPr>
            <a:r>
              <a:rPr lang="en-US"/>
              <a:t>Gradio</a:t>
            </a:r>
            <a:r>
              <a:rPr lang="zh-CN"/>
              <a:t>库版本</a:t>
            </a:r>
          </a:p>
        </p:txBody>
      </p:sp>
      <p:sp>
        <p:nvSpPr>
          <p:cNvPr id="16" name="内容占位符 6"/>
          <p:cNvSpPr>
            <a:spLocks noGrp="1"/>
          </p:cNvSpPr>
          <p:nvPr>
            <p:ph idx="1"/>
          </p:nvPr>
        </p:nvSpPr>
        <p:spPr>
          <a:xfrm>
            <a:off x="970168" y="1283641"/>
            <a:ext cx="10546192" cy="4651081"/>
          </a:xfrm>
        </p:spPr>
        <p:txBody>
          <a:bodyPr>
            <a:normAutofit/>
          </a:bodyPr>
          <a:lstStyle/>
          <a:p>
            <a:pPr marL="0" lvl="0" indent="0">
              <a:buFont typeface="Arial" panose="020B0604020202020204" pitchFamily="34" charset="0"/>
              <a:buNone/>
            </a:pPr>
            <a:endParaRPr lang="zh-CN" dirty="0"/>
          </a:p>
          <a:p>
            <a:pPr lvl="0">
              <a:buFont typeface="Arial" panose="020B0604020202020204" pitchFamily="34" charset="0"/>
              <a:buChar char="•"/>
            </a:pPr>
            <a:r>
              <a:rPr lang="zh-CN" dirty="0"/>
              <a:t>代码兼容性不好，要插入其他组</a:t>
            </a:r>
            <a:endParaRPr dirty="0"/>
          </a:p>
          <a:p>
            <a:pPr marL="0" lvl="0" indent="0">
              <a:buFont typeface="Arial" panose="020B0604020202020204" pitchFamily="34" charset="0"/>
              <a:buNone/>
            </a:pPr>
            <a:r>
              <a:rPr lang="zh-CN" dirty="0"/>
              <a:t>件如按钮，显示板困难，上传文件</a:t>
            </a:r>
            <a:endParaRPr dirty="0"/>
          </a:p>
          <a:p>
            <a:pPr marL="0" lvl="0" indent="0">
              <a:buFont typeface="Arial" panose="020B0604020202020204" pitchFamily="34" charset="0"/>
              <a:buNone/>
            </a:pPr>
            <a:r>
              <a:rPr lang="zh-CN" dirty="0"/>
              <a:t>无法拖拽，</a:t>
            </a:r>
            <a:r>
              <a:rPr lang="en-US" dirty="0"/>
              <a:t>UI</a:t>
            </a:r>
            <a:r>
              <a:rPr lang="zh-CN" dirty="0"/>
              <a:t>固定且较为简单，传</a:t>
            </a:r>
            <a:endParaRPr dirty="0"/>
          </a:p>
          <a:p>
            <a:pPr marL="0" lvl="0" indent="0">
              <a:buFont typeface="Arial" panose="020B0604020202020204" pitchFamily="34" charset="0"/>
              <a:buNone/>
            </a:pPr>
            <a:r>
              <a:rPr lang="zh-CN" dirty="0"/>
              <a:t>输信息，且无法轻易对于前端外观</a:t>
            </a:r>
            <a:endParaRPr dirty="0"/>
          </a:p>
          <a:p>
            <a:pPr marL="0" lvl="0" indent="0">
              <a:buFont typeface="Arial" panose="020B0604020202020204" pitchFamily="34" charset="0"/>
              <a:buNone/>
            </a:pPr>
            <a:r>
              <a:rPr lang="zh-CN" dirty="0"/>
              <a:t>进行修改</a:t>
            </a:r>
            <a:r>
              <a:rPr lang="zh-CN" altLang="en-US" dirty="0"/>
              <a:t>，时序修改困难。</a:t>
            </a:r>
            <a:endParaRPr dirty="0"/>
          </a:p>
        </p:txBody>
      </p:sp>
      <p:pic>
        <p:nvPicPr>
          <p:cNvPr id="17" name="图片 16"/>
          <p:cNvPicPr>
            <a:picLocks noChangeAspect="1"/>
          </p:cNvPicPr>
          <p:nvPr/>
        </p:nvPicPr>
        <p:blipFill>
          <a:blip r:embed="rId2"/>
          <a:stretch>
            <a:fillRect/>
          </a:stretch>
        </p:blipFill>
        <p:spPr>
          <a:xfrm>
            <a:off x="6343332" y="1698330"/>
            <a:ext cx="5339455" cy="412806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3"/>
          <p:cNvSpPr>
            <a:spLocks noGrp="1"/>
          </p:cNvSpPr>
          <p:nvPr>
            <p:ph type="sldNum" sz="quarter" idx="12"/>
          </p:nvPr>
        </p:nvSpPr>
        <p:spPr/>
        <p:txBody>
          <a:bodyPr/>
          <a:lstStyle/>
          <a:p>
            <a:fld id="{5B74D221-F78E-4CE2-B90E-39C483F4591B}" type="slidenum">
              <a:rPr lang="zh-CN" altLang="en-US" smtClean="0"/>
              <a:t>16</a:t>
            </a:fld>
            <a:endParaRPr lang="zh-CN" altLang="en-US" dirty="0"/>
          </a:p>
        </p:txBody>
      </p:sp>
      <p:sp>
        <p:nvSpPr>
          <p:cNvPr id="20" name="标题 5"/>
          <p:cNvSpPr>
            <a:spLocks noGrp="1"/>
          </p:cNvSpPr>
          <p:nvPr>
            <p:ph type="title"/>
          </p:nvPr>
        </p:nvSpPr>
        <p:spPr>
          <a:xfrm>
            <a:off x="961034" y="512320"/>
            <a:ext cx="10555326" cy="656061"/>
          </a:xfrm>
        </p:spPr>
        <p:txBody>
          <a:bodyPr/>
          <a:lstStyle/>
          <a:p>
            <a:pPr>
              <a:buNone/>
            </a:pPr>
            <a:r>
              <a:rPr lang="en-US" dirty="0"/>
              <a:t>html</a:t>
            </a:r>
            <a:r>
              <a:rPr lang="zh-CN" dirty="0"/>
              <a:t>版本</a:t>
            </a:r>
          </a:p>
        </p:txBody>
      </p:sp>
      <p:sp>
        <p:nvSpPr>
          <p:cNvPr id="21" name="内容占位符 6"/>
          <p:cNvSpPr>
            <a:spLocks noGrp="1"/>
          </p:cNvSpPr>
          <p:nvPr>
            <p:ph idx="1"/>
          </p:nvPr>
        </p:nvSpPr>
        <p:spPr>
          <a:xfrm>
            <a:off x="970168" y="1283641"/>
            <a:ext cx="10546192" cy="4651081"/>
          </a:xfrm>
        </p:spPr>
        <p:txBody>
          <a:bodyPr>
            <a:normAutofit/>
          </a:bodyPr>
          <a:lstStyle/>
          <a:p>
            <a:pPr marL="0" lvl="0" indent="0">
              <a:buFont typeface="Arial" panose="020B0604020202020204" pitchFamily="34" charset="0"/>
              <a:buNone/>
            </a:pPr>
            <a:endParaRPr lang="zh-CN" dirty="0"/>
          </a:p>
          <a:p>
            <a:pPr marL="0" lvl="0" indent="0">
              <a:buNone/>
            </a:pPr>
            <a:r>
              <a:rPr lang="zh-CN" altLang="en-US" dirty="0"/>
              <a:t>可以看到：功能明显增多，外观修改兼</a:t>
            </a:r>
            <a:endParaRPr lang="en-US" altLang="zh-CN" dirty="0"/>
          </a:p>
          <a:p>
            <a:pPr marL="0" lvl="0" indent="0">
              <a:buNone/>
            </a:pPr>
            <a:r>
              <a:rPr lang="zh-CN" altLang="en-US" dirty="0"/>
              <a:t>容性强，并且支持页面跳转，我们不再</a:t>
            </a:r>
            <a:endParaRPr lang="en-US" altLang="zh-CN" dirty="0"/>
          </a:p>
          <a:p>
            <a:pPr marL="0" lvl="0" indent="0">
              <a:buNone/>
            </a:pPr>
            <a:r>
              <a:rPr lang="zh-CN" altLang="en-US" dirty="0"/>
              <a:t>针对用户命令进行解析，而是由用户选</a:t>
            </a:r>
            <a:endParaRPr lang="en-US" altLang="zh-CN" dirty="0"/>
          </a:p>
          <a:p>
            <a:pPr marL="0" lvl="0" indent="0">
              <a:buNone/>
            </a:pPr>
            <a:r>
              <a:rPr lang="zh-CN" altLang="en-US" dirty="0"/>
              <a:t>择进行精准的操作，同时可以对于用户</a:t>
            </a:r>
            <a:endParaRPr lang="en-US" altLang="zh-CN" dirty="0"/>
          </a:p>
          <a:p>
            <a:pPr marL="0" lvl="0" indent="0">
              <a:buNone/>
            </a:pPr>
            <a:r>
              <a:rPr lang="zh-CN" altLang="en-US" dirty="0"/>
              <a:t>文件打标进行预览</a:t>
            </a:r>
            <a:endParaRPr dirty="0"/>
          </a:p>
        </p:txBody>
      </p:sp>
      <p:pic>
        <p:nvPicPr>
          <p:cNvPr id="3" name="图片 2">
            <a:extLst>
              <a:ext uri="{FF2B5EF4-FFF2-40B4-BE49-F238E27FC236}">
                <a16:creationId xmlns:a16="http://schemas.microsoft.com/office/drawing/2014/main" id="{55E8E10E-B770-6D1C-048B-24CB495244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6912" y="1335207"/>
            <a:ext cx="4649638" cy="381952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F9906-5A44-EBBE-9207-9414CE66E3BE}"/>
            </a:ext>
          </a:extLst>
        </p:cNvPr>
        <p:cNvGrpSpPr/>
        <p:nvPr/>
      </p:nvGrpSpPr>
      <p:grpSpPr>
        <a:xfrm>
          <a:off x="0" y="0"/>
          <a:ext cx="0" cy="0"/>
          <a:chOff x="0" y="0"/>
          <a:chExt cx="0" cy="0"/>
        </a:xfrm>
      </p:grpSpPr>
      <p:sp>
        <p:nvSpPr>
          <p:cNvPr id="19" name="灯片编号占位符 3">
            <a:extLst>
              <a:ext uri="{FF2B5EF4-FFF2-40B4-BE49-F238E27FC236}">
                <a16:creationId xmlns:a16="http://schemas.microsoft.com/office/drawing/2014/main" id="{4188E019-C4E3-DFFB-CC74-5BE8E262ABDD}"/>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5B74D221-F78E-4CE2-B90E-39C483F4591B}" type="slidenum">
              <a:rPr kumimoji="0" lang="zh-CN" altLang="en-US" sz="1600" b="0" i="0" u="none" strike="noStrike" kern="1200" cap="none" spc="0" normalizeH="0" baseline="0" noProof="0" smtClean="0">
                <a:ln>
                  <a:noFill/>
                </a:ln>
                <a:solidFill>
                  <a:prstClr val="white"/>
                </a:solidFill>
                <a:effectLst/>
                <a:uLnTx/>
                <a:uFillTx/>
                <a:latin typeface="Candara"/>
                <a:ea typeface="微软雅黑"/>
                <a:cs typeface="+mn-cs"/>
              </a:rPr>
              <a:pPr marL="0" marR="0" lvl="0" indent="0" algn="ctr" defTabSz="914400" rtl="0" eaLnBrk="1" fontAlgn="auto" latinLnBrk="0" hangingPunct="1">
                <a:lnSpc>
                  <a:spcPct val="100000"/>
                </a:lnSpc>
                <a:spcBef>
                  <a:spcPts val="0"/>
                </a:spcBef>
                <a:spcAft>
                  <a:spcPts val="0"/>
                </a:spcAft>
                <a:buClrTx/>
                <a:buSzTx/>
                <a:buFontTx/>
                <a:buNone/>
                <a:tabLst/>
                <a:defRPr/>
              </a:pPr>
              <a:t>17</a:t>
            </a:fld>
            <a:endParaRPr kumimoji="0" lang="zh-CN" altLang="en-US" sz="1600" b="0" i="0" u="none" strike="noStrike" kern="1200" cap="none" spc="0" normalizeH="0" baseline="0" noProof="0" dirty="0">
              <a:ln>
                <a:noFill/>
              </a:ln>
              <a:solidFill>
                <a:prstClr val="white"/>
              </a:solidFill>
              <a:effectLst/>
              <a:uLnTx/>
              <a:uFillTx/>
              <a:latin typeface="Candara"/>
              <a:ea typeface="微软雅黑"/>
              <a:cs typeface="+mn-cs"/>
            </a:endParaRPr>
          </a:p>
        </p:txBody>
      </p:sp>
      <p:sp>
        <p:nvSpPr>
          <p:cNvPr id="20" name="标题 5">
            <a:extLst>
              <a:ext uri="{FF2B5EF4-FFF2-40B4-BE49-F238E27FC236}">
                <a16:creationId xmlns:a16="http://schemas.microsoft.com/office/drawing/2014/main" id="{CA3B44A1-46CD-9374-0B71-9F625CC19C6F}"/>
              </a:ext>
            </a:extLst>
          </p:cNvPr>
          <p:cNvSpPr>
            <a:spLocks noGrp="1"/>
          </p:cNvSpPr>
          <p:nvPr>
            <p:ph type="title"/>
          </p:nvPr>
        </p:nvSpPr>
        <p:spPr>
          <a:xfrm>
            <a:off x="961034" y="512320"/>
            <a:ext cx="10555326" cy="656061"/>
          </a:xfrm>
        </p:spPr>
        <p:txBody>
          <a:bodyPr/>
          <a:lstStyle/>
          <a:p>
            <a:pPr>
              <a:buNone/>
            </a:pPr>
            <a:r>
              <a:rPr lang="en-US" dirty="0"/>
              <a:t>html</a:t>
            </a:r>
            <a:r>
              <a:rPr lang="zh-CN" dirty="0"/>
              <a:t>版本</a:t>
            </a:r>
          </a:p>
        </p:txBody>
      </p:sp>
      <p:sp>
        <p:nvSpPr>
          <p:cNvPr id="5" name="内容占位符 4">
            <a:extLst>
              <a:ext uri="{FF2B5EF4-FFF2-40B4-BE49-F238E27FC236}">
                <a16:creationId xmlns:a16="http://schemas.microsoft.com/office/drawing/2014/main" id="{3E2C79BB-61CE-908C-B214-A91EB6DD8F64}"/>
              </a:ext>
            </a:extLst>
          </p:cNvPr>
          <p:cNvSpPr>
            <a:spLocks noGrp="1"/>
          </p:cNvSpPr>
          <p:nvPr>
            <p:ph idx="1"/>
          </p:nvPr>
        </p:nvSpPr>
        <p:spPr/>
        <p:txBody>
          <a:bodyPr/>
          <a:lstStyle/>
          <a:p>
            <a:r>
              <a:rPr lang="zh-CN" altLang="en-US" dirty="0"/>
              <a:t>可以看见在搜索文件一栏中，实现了多种文件搜索方式，同时文件列表对于多种文件操作给出了相应</a:t>
            </a:r>
            <a:endParaRPr lang="en-US" altLang="zh-CN" dirty="0"/>
          </a:p>
          <a:p>
            <a:pPr marL="0" indent="0">
              <a:buNone/>
            </a:pPr>
            <a:r>
              <a:rPr lang="zh-CN" altLang="en-US" dirty="0"/>
              <a:t>的标注，红色的是删除，绿色的是下载</a:t>
            </a:r>
            <a:endParaRPr lang="en-US" altLang="zh-CN" dirty="0"/>
          </a:p>
          <a:p>
            <a:pPr marL="0" indent="0">
              <a:buNone/>
            </a:pPr>
            <a:r>
              <a:rPr lang="zh-CN" altLang="en-US" dirty="0"/>
              <a:t>蓝色的是预览，这也方便我们对于文件</a:t>
            </a:r>
            <a:endParaRPr lang="en-US" altLang="zh-CN" dirty="0"/>
          </a:p>
          <a:p>
            <a:pPr marL="0" indent="0">
              <a:buNone/>
            </a:pPr>
            <a:r>
              <a:rPr lang="zh-CN" altLang="en-US" dirty="0"/>
              <a:t>操作进行扩展</a:t>
            </a:r>
          </a:p>
        </p:txBody>
      </p:sp>
      <p:pic>
        <p:nvPicPr>
          <p:cNvPr id="6" name="图片 5">
            <a:extLst>
              <a:ext uri="{FF2B5EF4-FFF2-40B4-BE49-F238E27FC236}">
                <a16:creationId xmlns:a16="http://schemas.microsoft.com/office/drawing/2014/main" id="{A64469B4-D314-3A81-7690-595CF8D4E57B}"/>
              </a:ext>
            </a:extLst>
          </p:cNvPr>
          <p:cNvPicPr>
            <a:picLocks noChangeAspect="1"/>
          </p:cNvPicPr>
          <p:nvPr/>
        </p:nvPicPr>
        <p:blipFill>
          <a:blip r:embed="rId2"/>
          <a:stretch>
            <a:fillRect/>
          </a:stretch>
        </p:blipFill>
        <p:spPr>
          <a:xfrm>
            <a:off x="7111820" y="2099468"/>
            <a:ext cx="4448355" cy="3019425"/>
          </a:xfrm>
          <a:prstGeom prst="rect">
            <a:avLst/>
          </a:prstGeom>
        </p:spPr>
      </p:pic>
    </p:spTree>
    <p:extLst>
      <p:ext uri="{BB962C8B-B14F-4D97-AF65-F5344CB8AC3E}">
        <p14:creationId xmlns:p14="http://schemas.microsoft.com/office/powerpoint/2010/main" val="1142271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56344-D5B2-D80F-1785-896A5177EB76}"/>
            </a:ext>
          </a:extLst>
        </p:cNvPr>
        <p:cNvGrpSpPr/>
        <p:nvPr/>
      </p:nvGrpSpPr>
      <p:grpSpPr>
        <a:xfrm>
          <a:off x="0" y="0"/>
          <a:ext cx="0" cy="0"/>
          <a:chOff x="0" y="0"/>
          <a:chExt cx="0" cy="0"/>
        </a:xfrm>
      </p:grpSpPr>
      <p:sp>
        <p:nvSpPr>
          <p:cNvPr id="14" name="灯片编号占位符 3">
            <a:extLst>
              <a:ext uri="{FF2B5EF4-FFF2-40B4-BE49-F238E27FC236}">
                <a16:creationId xmlns:a16="http://schemas.microsoft.com/office/drawing/2014/main" id="{F18FCC53-73D4-8D83-84AB-EB73220339B1}"/>
              </a:ext>
            </a:extLst>
          </p:cNvPr>
          <p:cNvSpPr>
            <a:spLocks noGrp="1"/>
          </p:cNvSpPr>
          <p:nvPr>
            <p:ph type="sldNum" sz="quarter" idx="12"/>
          </p:nvPr>
        </p:nvSpPr>
        <p:spPr/>
        <p:txBody>
          <a:bodyPr/>
          <a:lstStyle/>
          <a:p>
            <a:fld id="{5B74D221-F78E-4CE2-B90E-39C483F4591B}" type="slidenum">
              <a:rPr lang="zh-CN" altLang="en-US" smtClean="0"/>
              <a:t>18</a:t>
            </a:fld>
            <a:endParaRPr lang="zh-CN" altLang="en-US" dirty="0"/>
          </a:p>
        </p:txBody>
      </p:sp>
      <p:sp>
        <p:nvSpPr>
          <p:cNvPr id="15" name="标题 5">
            <a:extLst>
              <a:ext uri="{FF2B5EF4-FFF2-40B4-BE49-F238E27FC236}">
                <a16:creationId xmlns:a16="http://schemas.microsoft.com/office/drawing/2014/main" id="{7702CF25-167F-5D5B-8C04-49C3CE58B8DA}"/>
              </a:ext>
            </a:extLst>
          </p:cNvPr>
          <p:cNvSpPr>
            <a:spLocks noGrp="1"/>
          </p:cNvSpPr>
          <p:nvPr>
            <p:ph type="title"/>
          </p:nvPr>
        </p:nvSpPr>
        <p:spPr>
          <a:xfrm>
            <a:off x="961034" y="512320"/>
            <a:ext cx="10555326" cy="656061"/>
          </a:xfrm>
        </p:spPr>
        <p:txBody>
          <a:bodyPr/>
          <a:lstStyle/>
          <a:p>
            <a:pPr>
              <a:buNone/>
            </a:pPr>
            <a:r>
              <a:rPr lang="zh-CN" altLang="en-US" dirty="0"/>
              <a:t>前端扩展工作</a:t>
            </a:r>
            <a:endParaRPr lang="zh-CN" dirty="0"/>
          </a:p>
        </p:txBody>
      </p:sp>
      <p:sp>
        <p:nvSpPr>
          <p:cNvPr id="16" name="内容占位符 6">
            <a:extLst>
              <a:ext uri="{FF2B5EF4-FFF2-40B4-BE49-F238E27FC236}">
                <a16:creationId xmlns:a16="http://schemas.microsoft.com/office/drawing/2014/main" id="{4A136D55-3AC2-C457-36B0-CDBE58263200}"/>
              </a:ext>
            </a:extLst>
          </p:cNvPr>
          <p:cNvSpPr>
            <a:spLocks noGrp="1"/>
          </p:cNvSpPr>
          <p:nvPr>
            <p:ph idx="1"/>
          </p:nvPr>
        </p:nvSpPr>
        <p:spPr>
          <a:xfrm>
            <a:off x="970168" y="1283641"/>
            <a:ext cx="10546192" cy="4651081"/>
          </a:xfrm>
        </p:spPr>
        <p:txBody>
          <a:bodyPr>
            <a:normAutofit/>
          </a:bodyPr>
          <a:lstStyle/>
          <a:p>
            <a:pPr marL="0" lvl="0" indent="0">
              <a:buFont typeface="Arial" panose="020B0604020202020204" pitchFamily="34" charset="0"/>
              <a:buNone/>
            </a:pPr>
            <a:r>
              <a:rPr lang="en-US" altLang="zh-CN" dirty="0"/>
              <a:t>1.</a:t>
            </a:r>
            <a:r>
              <a:rPr lang="zh-CN" altLang="en-US" dirty="0"/>
              <a:t>我们可以在此基础上增加自然语言命令解析，如：语音输入，文字命令要求</a:t>
            </a:r>
            <a:endParaRPr lang="en-US" altLang="zh-CN" dirty="0"/>
          </a:p>
          <a:p>
            <a:pPr marL="0" lvl="0" indent="0">
              <a:buFont typeface="Arial" panose="020B0604020202020204" pitchFamily="34" charset="0"/>
              <a:buNone/>
            </a:pPr>
            <a:r>
              <a:rPr lang="en-US" altLang="zh-CN" dirty="0"/>
              <a:t>2.</a:t>
            </a:r>
            <a:r>
              <a:rPr lang="zh-CN" altLang="en-US" dirty="0"/>
              <a:t>增加前端工作的能力，如：给所有标签含</a:t>
            </a:r>
            <a:r>
              <a:rPr lang="en-US" altLang="zh-CN" dirty="0"/>
              <a:t>Rust</a:t>
            </a:r>
            <a:r>
              <a:rPr lang="zh-CN" altLang="en-US" dirty="0"/>
              <a:t>的文件中</a:t>
            </a:r>
            <a:r>
              <a:rPr lang="en-US" altLang="zh-CN" dirty="0"/>
              <a:t>ai</a:t>
            </a:r>
            <a:r>
              <a:rPr lang="zh-CN" altLang="en-US" dirty="0"/>
              <a:t>改为</a:t>
            </a:r>
            <a:r>
              <a:rPr lang="en-US" altLang="zh-CN" dirty="0"/>
              <a:t>AI</a:t>
            </a:r>
            <a:r>
              <a:rPr lang="zh-CN" altLang="en-US" dirty="0"/>
              <a:t>的能力</a:t>
            </a:r>
            <a:endParaRPr lang="en-US" altLang="zh-CN" dirty="0"/>
          </a:p>
          <a:p>
            <a:pPr marL="0" lvl="0" indent="0">
              <a:buFont typeface="Arial" panose="020B0604020202020204" pitchFamily="34" charset="0"/>
              <a:buNone/>
            </a:pPr>
            <a:r>
              <a:rPr lang="en-US" altLang="zh-CN" dirty="0"/>
              <a:t>3.</a:t>
            </a:r>
            <a:r>
              <a:rPr lang="zh-CN" altLang="en-US" dirty="0"/>
              <a:t>上传文件加入本地缓存与云盘缓存等功能</a:t>
            </a:r>
            <a:endParaRPr lang="en-US" altLang="zh-CN" dirty="0"/>
          </a:p>
          <a:p>
            <a:pPr marL="0" lvl="0" indent="0">
              <a:buNone/>
            </a:pPr>
            <a:r>
              <a:rPr lang="en-US" altLang="zh-CN" dirty="0"/>
              <a:t>4.</a:t>
            </a:r>
            <a:r>
              <a:rPr lang="zh-CN" altLang="en-US" dirty="0"/>
              <a:t>本地节点</a:t>
            </a:r>
            <a:r>
              <a:rPr lang="en-US" altLang="zh-CN" dirty="0"/>
              <a:t>html</a:t>
            </a:r>
            <a:r>
              <a:rPr lang="zh-CN" altLang="en-US" dirty="0"/>
              <a:t>怎么扩展到云端</a:t>
            </a:r>
            <a:endParaRPr lang="en-US" altLang="zh-CN" dirty="0"/>
          </a:p>
          <a:p>
            <a:pPr marL="0" lvl="0" indent="0">
              <a:buNone/>
            </a:pPr>
            <a:r>
              <a:rPr lang="en-US" altLang="zh-CN" dirty="0"/>
              <a:t>5.</a:t>
            </a:r>
            <a:r>
              <a:rPr lang="zh-CN" altLang="en-US" dirty="0"/>
              <a:t>加入用户秘钥，增强安全性</a:t>
            </a:r>
            <a:endParaRPr lang="zh-CN" dirty="0"/>
          </a:p>
        </p:txBody>
      </p:sp>
    </p:spTree>
    <p:extLst>
      <p:ext uri="{BB962C8B-B14F-4D97-AF65-F5344CB8AC3E}">
        <p14:creationId xmlns:p14="http://schemas.microsoft.com/office/powerpoint/2010/main" val="2971138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24" name="灯片编号占位符 1"/>
          <p:cNvSpPr>
            <a:spLocks noGrp="1"/>
          </p:cNvSpPr>
          <p:nvPr>
            <p:ph type="sldNum" sz="quarter" idx="12"/>
          </p:nvPr>
        </p:nvSpPr>
        <p:spPr/>
        <p:txBody>
          <a:bodyPr/>
          <a:lstStyle/>
          <a:p>
            <a:fld id="{5B74D221-F78E-4CE2-B90E-39C483F4591B}" type="slidenum">
              <a:rPr lang="zh-CN" altLang="en-US" smtClean="0"/>
              <a:t>19</a:t>
            </a:fld>
            <a:endParaRPr lang="zh-CN" altLang="en-US"/>
          </a:p>
        </p:txBody>
      </p:sp>
      <p:sp>
        <p:nvSpPr>
          <p:cNvPr id="25" name="矩形 24"/>
          <p:cNvSpPr/>
          <p:nvPr/>
        </p:nvSpPr>
        <p:spPr>
          <a:xfrm>
            <a:off x="3878595" y="4161087"/>
            <a:ext cx="1852062" cy="1167604"/>
          </a:xfrm>
          <a:prstGeom prst="rect">
            <a:avLst/>
          </a:prstGeom>
          <a:solidFill>
            <a:schemeClr val="bg1">
              <a:alpha val="100000"/>
            </a:schemeClr>
          </a:solidFill>
          <a:ln w="12700">
            <a:solidFill>
              <a:srgbClr val="5C5C5C">
                <a:alpha val="100000"/>
              </a:srgbClr>
            </a:solidFill>
            <a:prstDash val="solid"/>
            <a:miter lim="800000"/>
          </a:ln>
        </p:spPr>
        <p:txBody>
          <a:bodyPr anchor="ctr"/>
          <a:lstStyle/>
          <a:p>
            <a:pPr algn="ctr"/>
            <a:r>
              <a:rPr lang="zh-CN"/>
              <a:t>前端</a:t>
            </a:r>
            <a:endParaRPr/>
          </a:p>
        </p:txBody>
      </p:sp>
      <p:sp>
        <p:nvSpPr>
          <p:cNvPr id="26" name="矩形 25"/>
          <p:cNvSpPr/>
          <p:nvPr/>
        </p:nvSpPr>
        <p:spPr>
          <a:xfrm>
            <a:off x="7529037" y="945507"/>
            <a:ext cx="1852062" cy="1167604"/>
          </a:xfrm>
          <a:prstGeom prst="rect">
            <a:avLst/>
          </a:prstGeom>
          <a:solidFill>
            <a:schemeClr val="bg1">
              <a:alpha val="100000"/>
            </a:schemeClr>
          </a:solidFill>
          <a:ln w="12700">
            <a:solidFill>
              <a:srgbClr val="5C5C5C">
                <a:alpha val="100000"/>
              </a:srgbClr>
            </a:solidFill>
            <a:prstDash val="solid"/>
            <a:miter lim="800000"/>
          </a:ln>
        </p:spPr>
        <p:txBody>
          <a:bodyPr anchor="ctr"/>
          <a:lstStyle/>
          <a:p>
            <a:pPr algn="ctr"/>
            <a:r>
              <a:rPr lang="en-US"/>
              <a:t>ne</a:t>
            </a:r>
            <a:r>
              <a:rPr lang="zh-CN"/>
              <a:t>o4j图文件</a:t>
            </a:r>
            <a:endParaRPr/>
          </a:p>
        </p:txBody>
      </p:sp>
      <p:sp>
        <p:nvSpPr>
          <p:cNvPr id="27" name="矩形 26"/>
          <p:cNvSpPr/>
          <p:nvPr/>
        </p:nvSpPr>
        <p:spPr>
          <a:xfrm>
            <a:off x="7529037" y="4488583"/>
            <a:ext cx="1852062" cy="1167604"/>
          </a:xfrm>
          <a:prstGeom prst="rect">
            <a:avLst/>
          </a:prstGeom>
          <a:solidFill>
            <a:schemeClr val="bg1">
              <a:alpha val="100000"/>
            </a:schemeClr>
          </a:solidFill>
          <a:ln w="12700">
            <a:solidFill>
              <a:srgbClr val="5C5C5C">
                <a:alpha val="100000"/>
              </a:srgbClr>
            </a:solidFill>
            <a:prstDash val="solid"/>
            <a:miter lim="800000"/>
          </a:ln>
        </p:spPr>
        <p:txBody>
          <a:bodyPr anchor="ctr"/>
          <a:lstStyle/>
          <a:p>
            <a:pPr algn="ctr"/>
            <a:r>
              <a:rPr lang="en-US"/>
              <a:t>IPFS</a:t>
            </a:r>
            <a:r>
              <a:rPr lang="zh-CN"/>
              <a:t>存储</a:t>
            </a:r>
            <a:endParaRPr/>
          </a:p>
        </p:txBody>
      </p:sp>
      <p:sp>
        <p:nvSpPr>
          <p:cNvPr id="28" name="矩形 27"/>
          <p:cNvSpPr/>
          <p:nvPr/>
        </p:nvSpPr>
        <p:spPr>
          <a:xfrm>
            <a:off x="2952564" y="1529309"/>
            <a:ext cx="1852062" cy="1167604"/>
          </a:xfrm>
          <a:prstGeom prst="rect">
            <a:avLst/>
          </a:prstGeom>
          <a:solidFill>
            <a:schemeClr val="bg1">
              <a:alpha val="100000"/>
            </a:schemeClr>
          </a:solidFill>
          <a:ln w="12700">
            <a:solidFill>
              <a:srgbClr val="5C5C5C">
                <a:alpha val="100000"/>
              </a:srgbClr>
            </a:solidFill>
            <a:prstDash val="solid"/>
            <a:miter lim="800000"/>
          </a:ln>
        </p:spPr>
        <p:txBody>
          <a:bodyPr anchor="ctr"/>
          <a:lstStyle/>
          <a:p>
            <a:pPr algn="ctr"/>
            <a:r>
              <a:rPr lang="zh-CN"/>
              <a:t>大模型</a:t>
            </a:r>
            <a:endParaRPr/>
          </a:p>
        </p:txBody>
      </p:sp>
      <p:sp>
        <p:nvSpPr>
          <p:cNvPr id="29" name="矩形 28"/>
          <p:cNvSpPr/>
          <p:nvPr/>
        </p:nvSpPr>
        <p:spPr>
          <a:xfrm>
            <a:off x="435519" y="4161087"/>
            <a:ext cx="1852062" cy="1167604"/>
          </a:xfrm>
          <a:prstGeom prst="rect">
            <a:avLst/>
          </a:prstGeom>
          <a:solidFill>
            <a:schemeClr val="bg1">
              <a:alpha val="100000"/>
            </a:schemeClr>
          </a:solidFill>
          <a:ln w="12700">
            <a:solidFill>
              <a:srgbClr val="5C5C5C">
                <a:alpha val="100000"/>
              </a:srgbClr>
            </a:solidFill>
            <a:prstDash val="solid"/>
            <a:miter lim="800000"/>
          </a:ln>
        </p:spPr>
        <p:txBody>
          <a:bodyPr anchor="ctr"/>
          <a:lstStyle/>
          <a:p>
            <a:pPr algn="ctr"/>
            <a:r>
              <a:rPr lang="zh-CN"/>
              <a:t>用户</a:t>
            </a:r>
            <a:endParaRPr/>
          </a:p>
        </p:txBody>
      </p:sp>
      <p:cxnSp>
        <p:nvCxnSpPr>
          <p:cNvPr id="30" name="直接箭头连接符 29"/>
          <p:cNvCxnSpPr>
            <a:stCxn id="29" idx="3"/>
            <a:endCxn id="25" idx="1"/>
          </p:cNvCxnSpPr>
          <p:nvPr/>
        </p:nvCxnSpPr>
        <p:spPr>
          <a:xfrm>
            <a:off x="2287581" y="4744889"/>
            <a:ext cx="1591014" cy="0"/>
          </a:xfrm>
          <a:prstGeom prst="straightConnector1">
            <a:avLst/>
          </a:prstGeom>
          <a:ln w="25400">
            <a:solidFill>
              <a:srgbClr val="FF0000">
                <a:alpha val="100000"/>
              </a:srgbClr>
            </a:solidFill>
            <a:prstDash val="solid"/>
            <a:tailEnd type="triangle" w="med" len="med"/>
          </a:ln>
        </p:spPr>
      </p:cxnSp>
      <p:cxnSp>
        <p:nvCxnSpPr>
          <p:cNvPr id="31" name="直接箭头连接符 30"/>
          <p:cNvCxnSpPr>
            <a:stCxn id="25" idx="3"/>
            <a:endCxn id="27" idx="1"/>
          </p:cNvCxnSpPr>
          <p:nvPr/>
        </p:nvCxnSpPr>
        <p:spPr>
          <a:xfrm>
            <a:off x="5730657" y="4744889"/>
            <a:ext cx="1798379" cy="327496"/>
          </a:xfrm>
          <a:prstGeom prst="straightConnector1">
            <a:avLst/>
          </a:prstGeom>
          <a:ln w="25400">
            <a:solidFill>
              <a:srgbClr val="FF0000">
                <a:alpha val="100000"/>
              </a:srgbClr>
            </a:solidFill>
            <a:prstDash val="solid"/>
            <a:tailEnd type="triangle" w="med" len="med"/>
          </a:ln>
        </p:spPr>
      </p:cxnSp>
      <p:cxnSp>
        <p:nvCxnSpPr>
          <p:cNvPr id="32" name="直接箭头连接符 31"/>
          <p:cNvCxnSpPr/>
          <p:nvPr/>
        </p:nvCxnSpPr>
        <p:spPr>
          <a:xfrm flipH="1" flipV="1">
            <a:off x="3596759" y="2710990"/>
            <a:ext cx="697878" cy="1436019"/>
          </a:xfrm>
          <a:prstGeom prst="straightConnector1">
            <a:avLst/>
          </a:prstGeom>
          <a:ln w="25400">
            <a:solidFill>
              <a:srgbClr val="FF0000">
                <a:alpha val="100000"/>
              </a:srgbClr>
            </a:solidFill>
            <a:prstDash val="solid"/>
            <a:tailEnd type="triangle" w="med" len="med"/>
          </a:ln>
        </p:spPr>
      </p:cxnSp>
      <p:cxnSp>
        <p:nvCxnSpPr>
          <p:cNvPr id="33" name="直接箭头连接符 32"/>
          <p:cNvCxnSpPr>
            <a:endCxn id="25" idx="0"/>
          </p:cNvCxnSpPr>
          <p:nvPr/>
        </p:nvCxnSpPr>
        <p:spPr>
          <a:xfrm>
            <a:off x="4200693" y="2724411"/>
            <a:ext cx="603933" cy="1436676"/>
          </a:xfrm>
          <a:prstGeom prst="straightConnector1">
            <a:avLst/>
          </a:prstGeom>
          <a:ln w="25400">
            <a:solidFill>
              <a:srgbClr val="FF0000">
                <a:alpha val="100000"/>
              </a:srgbClr>
            </a:solidFill>
            <a:prstDash val="solid"/>
            <a:tailEnd type="triangle" w="med" len="med"/>
          </a:ln>
        </p:spPr>
      </p:cxnSp>
      <p:cxnSp>
        <p:nvCxnSpPr>
          <p:cNvPr id="34" name="直接箭头连接符 33"/>
          <p:cNvCxnSpPr>
            <a:endCxn id="26" idx="2"/>
          </p:cNvCxnSpPr>
          <p:nvPr/>
        </p:nvCxnSpPr>
        <p:spPr>
          <a:xfrm flipV="1">
            <a:off x="5730658" y="2113111"/>
            <a:ext cx="2724410" cy="2584149"/>
          </a:xfrm>
          <a:prstGeom prst="straightConnector1">
            <a:avLst/>
          </a:prstGeom>
          <a:ln w="25400">
            <a:solidFill>
              <a:srgbClr val="FF0000">
                <a:alpha val="100000"/>
              </a:srgbClr>
            </a:solidFill>
            <a:prstDash val="solid"/>
            <a:tailEnd type="triangle" w="med" len="med"/>
          </a:ln>
        </p:spPr>
      </p:cxnSp>
      <p:cxnSp>
        <p:nvCxnSpPr>
          <p:cNvPr id="35" name="直接箭头连接符 34"/>
          <p:cNvCxnSpPr>
            <a:stCxn id="26" idx="1"/>
          </p:cNvCxnSpPr>
          <p:nvPr/>
        </p:nvCxnSpPr>
        <p:spPr>
          <a:xfrm flipH="1">
            <a:off x="4944171" y="1529309"/>
            <a:ext cx="2584865" cy="2584865"/>
          </a:xfrm>
          <a:prstGeom prst="straightConnector1">
            <a:avLst/>
          </a:prstGeom>
          <a:ln w="25400">
            <a:solidFill>
              <a:srgbClr val="FF0000">
                <a:alpha val="100000"/>
              </a:srgbClr>
            </a:solidFill>
            <a:prstDash val="solid"/>
            <a:tailEnd type="triangle" w="med" len="med"/>
          </a:ln>
        </p:spPr>
      </p:cxnSp>
      <p:sp>
        <p:nvSpPr>
          <p:cNvPr id="36" name="文本框 35"/>
          <p:cNvSpPr txBox="1"/>
          <p:nvPr/>
        </p:nvSpPr>
        <p:spPr>
          <a:xfrm>
            <a:off x="2604258" y="4481069"/>
            <a:ext cx="1047750" cy="914400"/>
          </a:xfrm>
          <a:prstGeom prst="rect">
            <a:avLst/>
          </a:prstGeom>
          <a:ln w="12700">
            <a:prstDash val="solid"/>
            <a:miter lim="800000"/>
          </a:ln>
        </p:spPr>
        <p:txBody>
          <a:bodyPr>
            <a:spAutoFit/>
          </a:bodyPr>
          <a:lstStyle/>
          <a:p>
            <a:r>
              <a:rPr lang="zh-CN">
                <a:solidFill>
                  <a:srgbClr val="FF0200">
                    <a:alpha val="100000"/>
                  </a:srgbClr>
                </a:solidFill>
              </a:rPr>
              <a:t>文件内容</a:t>
            </a:r>
            <a:endParaRPr/>
          </a:p>
          <a:p>
            <a:r>
              <a:rPr lang="zh-CN">
                <a:solidFill>
                  <a:srgbClr val="FF0200">
                    <a:alpha val="100000"/>
                  </a:srgbClr>
                </a:solidFill>
              </a:rPr>
              <a:t>选择操作</a:t>
            </a:r>
            <a:endParaRPr/>
          </a:p>
          <a:p>
            <a:endParaRPr lang="en-US">
              <a:solidFill>
                <a:srgbClr val="FF0200">
                  <a:alpha val="100000"/>
                </a:srgbClr>
              </a:solidFill>
            </a:endParaRPr>
          </a:p>
        </p:txBody>
      </p:sp>
      <p:sp>
        <p:nvSpPr>
          <p:cNvPr id="37" name="文本框 36"/>
          <p:cNvSpPr txBox="1"/>
          <p:nvPr/>
        </p:nvSpPr>
        <p:spPr>
          <a:xfrm>
            <a:off x="5832277" y="2035007"/>
            <a:ext cx="1047750" cy="641350"/>
          </a:xfrm>
          <a:prstGeom prst="rect">
            <a:avLst/>
          </a:prstGeom>
          <a:ln w="12700">
            <a:prstDash val="solid"/>
            <a:miter lim="800000"/>
          </a:ln>
        </p:spPr>
        <p:txBody>
          <a:bodyPr>
            <a:spAutoFit/>
          </a:bodyPr>
          <a:lstStyle/>
          <a:p>
            <a:r>
              <a:rPr lang="zh-CN">
                <a:solidFill>
                  <a:srgbClr val="FF0200">
                    <a:alpha val="100000"/>
                  </a:srgbClr>
                </a:solidFill>
              </a:rPr>
              <a:t>文件标签</a:t>
            </a:r>
            <a:endParaRPr/>
          </a:p>
          <a:p>
            <a:r>
              <a:rPr lang="zh-CN">
                <a:solidFill>
                  <a:srgbClr val="FF0200">
                    <a:alpha val="100000"/>
                  </a:srgbClr>
                </a:solidFill>
              </a:rPr>
              <a:t>文件操作</a:t>
            </a:r>
            <a:endParaRPr/>
          </a:p>
        </p:txBody>
      </p:sp>
      <p:sp>
        <p:nvSpPr>
          <p:cNvPr id="38" name="文本框 37"/>
          <p:cNvSpPr txBox="1"/>
          <p:nvPr/>
        </p:nvSpPr>
        <p:spPr>
          <a:xfrm>
            <a:off x="7005162" y="2724411"/>
            <a:ext cx="1047750" cy="641350"/>
          </a:xfrm>
          <a:prstGeom prst="rect">
            <a:avLst/>
          </a:prstGeom>
          <a:ln w="12700">
            <a:prstDash val="solid"/>
            <a:miter lim="800000"/>
          </a:ln>
        </p:spPr>
        <p:txBody>
          <a:bodyPr>
            <a:spAutoFit/>
          </a:bodyPr>
          <a:lstStyle/>
          <a:p>
            <a:r>
              <a:rPr lang="zh-CN">
                <a:solidFill>
                  <a:srgbClr val="FF0200">
                    <a:alpha val="100000"/>
                  </a:srgbClr>
                </a:solidFill>
              </a:rPr>
              <a:t>搜索结果</a:t>
            </a:r>
            <a:endParaRPr/>
          </a:p>
          <a:p>
            <a:endParaRPr lang="en-US">
              <a:solidFill>
                <a:srgbClr val="FF0200">
                  <a:alpha val="100000"/>
                </a:srgbClr>
              </a:solidFill>
            </a:endParaRPr>
          </a:p>
        </p:txBody>
      </p:sp>
      <p:sp>
        <p:nvSpPr>
          <p:cNvPr id="39" name="文本框 38"/>
          <p:cNvSpPr txBox="1"/>
          <p:nvPr/>
        </p:nvSpPr>
        <p:spPr>
          <a:xfrm>
            <a:off x="6096000" y="4754119"/>
            <a:ext cx="1067693" cy="641350"/>
          </a:xfrm>
          <a:prstGeom prst="rect">
            <a:avLst/>
          </a:prstGeom>
          <a:ln w="12700">
            <a:prstDash val="solid"/>
            <a:miter lim="800000"/>
          </a:ln>
        </p:spPr>
        <p:txBody>
          <a:bodyPr>
            <a:spAutoFit/>
          </a:bodyPr>
          <a:lstStyle/>
          <a:p>
            <a:r>
              <a:rPr lang="zh-CN">
                <a:solidFill>
                  <a:srgbClr val="FF0200">
                    <a:alpha val="100000"/>
                  </a:srgbClr>
                </a:solidFill>
              </a:rPr>
              <a:t>文件内容</a:t>
            </a:r>
            <a:endParaRPr/>
          </a:p>
          <a:p>
            <a:endParaRPr lang="en-US">
              <a:solidFill>
                <a:srgbClr val="FF0200">
                  <a:alpha val="100000"/>
                </a:srgbClr>
              </a:solidFill>
            </a:endParaRPr>
          </a:p>
        </p:txBody>
      </p:sp>
      <p:sp>
        <p:nvSpPr>
          <p:cNvPr id="40" name="文本框 39"/>
          <p:cNvSpPr txBox="1"/>
          <p:nvPr/>
        </p:nvSpPr>
        <p:spPr>
          <a:xfrm>
            <a:off x="4139088" y="2821742"/>
            <a:ext cx="1367826" cy="641350"/>
          </a:xfrm>
          <a:prstGeom prst="rect">
            <a:avLst/>
          </a:prstGeom>
          <a:ln w="12700">
            <a:prstDash val="solid"/>
            <a:miter lim="800000"/>
          </a:ln>
        </p:spPr>
        <p:txBody>
          <a:bodyPr>
            <a:spAutoFit/>
          </a:bodyPr>
          <a:lstStyle/>
          <a:p>
            <a:r>
              <a:rPr lang="en-US">
                <a:solidFill>
                  <a:srgbClr val="FF0200">
                    <a:alpha val="100000"/>
                  </a:srgbClr>
                </a:solidFill>
              </a:rPr>
              <a:t>tag</a:t>
            </a:r>
            <a:r>
              <a:rPr lang="zh-CN">
                <a:solidFill>
                  <a:srgbClr val="FF0200">
                    <a:alpha val="100000"/>
                  </a:srgbClr>
                </a:solidFill>
              </a:rPr>
              <a:t>具体内容</a:t>
            </a:r>
            <a:endParaRPr/>
          </a:p>
          <a:p>
            <a:endParaRPr lang="en-US">
              <a:solidFill>
                <a:srgbClr val="FF0200">
                  <a:alpha val="100000"/>
                </a:srgbClr>
              </a:solidFill>
            </a:endParaRPr>
          </a:p>
        </p:txBody>
      </p:sp>
      <p:sp>
        <p:nvSpPr>
          <p:cNvPr id="41" name="文本框 40"/>
          <p:cNvSpPr txBox="1"/>
          <p:nvPr/>
        </p:nvSpPr>
        <p:spPr>
          <a:xfrm>
            <a:off x="2952564" y="2985549"/>
            <a:ext cx="1047750" cy="641350"/>
          </a:xfrm>
          <a:prstGeom prst="rect">
            <a:avLst/>
          </a:prstGeom>
          <a:ln w="12700">
            <a:prstDash val="solid"/>
            <a:miter lim="800000"/>
          </a:ln>
        </p:spPr>
        <p:txBody>
          <a:bodyPr>
            <a:spAutoFit/>
          </a:bodyPr>
          <a:lstStyle/>
          <a:p>
            <a:r>
              <a:rPr lang="zh-CN">
                <a:solidFill>
                  <a:srgbClr val="FF0200">
                    <a:alpha val="100000"/>
                  </a:srgbClr>
                </a:solidFill>
              </a:rPr>
              <a:t>文件内容</a:t>
            </a:r>
            <a:endParaRPr/>
          </a:p>
          <a:p>
            <a:endParaRPr lang="en-US">
              <a:solidFill>
                <a:srgbClr val="FF0200">
                  <a:alpha val="100000"/>
                </a:srgbClr>
              </a:solidFill>
            </a:endParaRPr>
          </a:p>
        </p:txBody>
      </p:sp>
      <p:sp>
        <p:nvSpPr>
          <p:cNvPr id="2" name="矩形 1">
            <a:extLst>
              <a:ext uri="{FF2B5EF4-FFF2-40B4-BE49-F238E27FC236}">
                <a16:creationId xmlns:a16="http://schemas.microsoft.com/office/drawing/2014/main" id="{16DE85DA-7558-A5AF-647A-EEE1ABC8CCB0}"/>
              </a:ext>
            </a:extLst>
          </p:cNvPr>
          <p:cNvSpPr/>
          <p:nvPr/>
        </p:nvSpPr>
        <p:spPr>
          <a:xfrm>
            <a:off x="857393" y="421428"/>
            <a:ext cx="4339650" cy="923330"/>
          </a:xfrm>
          <a:prstGeom prst="rect">
            <a:avLst/>
          </a:prstGeom>
          <a:noFill/>
        </p:spPr>
        <p:txBody>
          <a:bodyPr wrap="none" lIns="91440" tIns="45720" rIns="91440" bIns="45720">
            <a:spAutoFit/>
          </a:bodyPr>
          <a:lstStyle/>
          <a:p>
            <a:pPr algn="ctr"/>
            <a:r>
              <a:rPr lang="zh-CN" altLang="en-US" sz="5400" b="1" cap="none" spc="0" dirty="0">
                <a:ln w="22225">
                  <a:solidFill>
                    <a:schemeClr val="accent2"/>
                  </a:solidFill>
                  <a:prstDash val="solid"/>
                </a:ln>
                <a:solidFill>
                  <a:schemeClr val="accent2">
                    <a:lumMod val="40000"/>
                    <a:lumOff val="60000"/>
                  </a:schemeClr>
                </a:solidFill>
                <a:effectLst/>
              </a:rPr>
              <a:t>项目具体框架</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我们需要得到什么关键信息</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000" b="0" i="0" u="none" strike="noStrike" kern="1200" cap="none" spc="0" normalizeH="0" baseline="0" noProof="0" dirty="0">
              <a:ln>
                <a:noFill/>
              </a:ln>
              <a:solidFill>
                <a:srgbClr val="000000">
                  <a:lumMod val="50000"/>
                  <a:lumOff val="50000"/>
                </a:srgbClr>
              </a:solidFill>
              <a:effectLst/>
              <a:uLnTx/>
              <a:uFillTx/>
              <a:latin typeface="Arial"/>
              <a:ea typeface="微软雅黑"/>
              <a:cs typeface="+mn-cs"/>
            </a:endParaRPr>
          </a:p>
        </p:txBody>
      </p:sp>
      <p:grpSp>
        <p:nvGrpSpPr>
          <p:cNvPr id="5" name="ef6b4193-9a51-4fc0-ac0d-9a6d63ff298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189091" y="1322250"/>
            <a:ext cx="11002854" cy="5286429"/>
            <a:chOff x="1451029" y="1989000"/>
            <a:chExt cx="11002854" cy="5286429"/>
          </a:xfrm>
        </p:grpSpPr>
        <p:sp>
          <p:nvSpPr>
            <p:cNvPr id="6" name="íślíḍè"/>
            <p:cNvSpPr/>
            <p:nvPr/>
          </p:nvSpPr>
          <p:spPr>
            <a:xfrm>
              <a:off x="4080129" y="3876962"/>
              <a:ext cx="777203" cy="302062"/>
            </a:xfrm>
            <a:custGeom>
              <a:avLst/>
              <a:gdLst>
                <a:gd name="connsiteX0" fmla="*/ 0 w 415856"/>
                <a:gd name="connsiteY0" fmla="*/ 97295 h 486473"/>
                <a:gd name="connsiteX1" fmla="*/ 207928 w 415856"/>
                <a:gd name="connsiteY1" fmla="*/ 97295 h 486473"/>
                <a:gd name="connsiteX2" fmla="*/ 207928 w 415856"/>
                <a:gd name="connsiteY2" fmla="*/ 0 h 486473"/>
                <a:gd name="connsiteX3" fmla="*/ 415856 w 415856"/>
                <a:gd name="connsiteY3" fmla="*/ 243237 h 486473"/>
                <a:gd name="connsiteX4" fmla="*/ 207928 w 415856"/>
                <a:gd name="connsiteY4" fmla="*/ 486473 h 486473"/>
                <a:gd name="connsiteX5" fmla="*/ 207928 w 415856"/>
                <a:gd name="connsiteY5" fmla="*/ 389178 h 486473"/>
                <a:gd name="connsiteX6" fmla="*/ 0 w 415856"/>
                <a:gd name="connsiteY6" fmla="*/ 389178 h 486473"/>
                <a:gd name="connsiteX7" fmla="*/ 0 w 415856"/>
                <a:gd name="connsiteY7" fmla="*/ 97295 h 48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856" h="486473">
                  <a:moveTo>
                    <a:pt x="0" y="97295"/>
                  </a:moveTo>
                  <a:lnTo>
                    <a:pt x="207928" y="97295"/>
                  </a:lnTo>
                  <a:lnTo>
                    <a:pt x="207928" y="0"/>
                  </a:lnTo>
                  <a:lnTo>
                    <a:pt x="415856" y="243237"/>
                  </a:lnTo>
                  <a:lnTo>
                    <a:pt x="207928" y="486473"/>
                  </a:lnTo>
                  <a:lnTo>
                    <a:pt x="207928" y="389178"/>
                  </a:lnTo>
                  <a:lnTo>
                    <a:pt x="0" y="389178"/>
                  </a:lnTo>
                  <a:lnTo>
                    <a:pt x="0" y="97295"/>
                  </a:lnTo>
                  <a:close/>
                </a:path>
              </a:pathLst>
            </a:custGeom>
            <a:solidFill>
              <a:schemeClr val="tx2">
                <a:lumMod val="20000"/>
                <a:lumOff val="80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 name="i$ḻidé"/>
            <p:cNvSpPr/>
            <p:nvPr/>
          </p:nvSpPr>
          <p:spPr>
            <a:xfrm>
              <a:off x="1701329" y="3439518"/>
              <a:ext cx="2211938" cy="1176951"/>
            </a:xfrm>
            <a:custGeom>
              <a:avLst/>
              <a:gdLst>
                <a:gd name="connsiteX0" fmla="*/ 0 w 1961586"/>
                <a:gd name="connsiteY0" fmla="*/ 117695 h 1176951"/>
                <a:gd name="connsiteX1" fmla="*/ 117695 w 1961586"/>
                <a:gd name="connsiteY1" fmla="*/ 0 h 1176951"/>
                <a:gd name="connsiteX2" fmla="*/ 1843891 w 1961586"/>
                <a:gd name="connsiteY2" fmla="*/ 0 h 1176951"/>
                <a:gd name="connsiteX3" fmla="*/ 1961586 w 1961586"/>
                <a:gd name="connsiteY3" fmla="*/ 117695 h 1176951"/>
                <a:gd name="connsiteX4" fmla="*/ 1961586 w 1961586"/>
                <a:gd name="connsiteY4" fmla="*/ 1059256 h 1176951"/>
                <a:gd name="connsiteX5" fmla="*/ 1843891 w 1961586"/>
                <a:gd name="connsiteY5" fmla="*/ 1176951 h 1176951"/>
                <a:gd name="connsiteX6" fmla="*/ 117695 w 1961586"/>
                <a:gd name="connsiteY6" fmla="*/ 1176951 h 1176951"/>
                <a:gd name="connsiteX7" fmla="*/ 0 w 1961586"/>
                <a:gd name="connsiteY7" fmla="*/ 1059256 h 1176951"/>
                <a:gd name="connsiteX8" fmla="*/ 0 w 1961586"/>
                <a:gd name="connsiteY8" fmla="*/ 117695 h 1176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1586" h="1176951">
                  <a:moveTo>
                    <a:pt x="0" y="117695"/>
                  </a:moveTo>
                  <a:cubicBezTo>
                    <a:pt x="0" y="52694"/>
                    <a:pt x="52694" y="0"/>
                    <a:pt x="117695" y="0"/>
                  </a:cubicBezTo>
                  <a:lnTo>
                    <a:pt x="1843891" y="0"/>
                  </a:lnTo>
                  <a:cubicBezTo>
                    <a:pt x="1908892" y="0"/>
                    <a:pt x="1961586" y="52694"/>
                    <a:pt x="1961586" y="117695"/>
                  </a:cubicBezTo>
                  <a:lnTo>
                    <a:pt x="1961586" y="1059256"/>
                  </a:lnTo>
                  <a:cubicBezTo>
                    <a:pt x="1961586" y="1124257"/>
                    <a:pt x="1908892" y="1176951"/>
                    <a:pt x="1843891" y="1176951"/>
                  </a:cubicBezTo>
                  <a:lnTo>
                    <a:pt x="117695" y="1176951"/>
                  </a:lnTo>
                  <a:cubicBezTo>
                    <a:pt x="52694" y="1176951"/>
                    <a:pt x="0" y="1124257"/>
                    <a:pt x="0" y="1059256"/>
                  </a:cubicBezTo>
                  <a:lnTo>
                    <a:pt x="0" y="117695"/>
                  </a:lnTo>
                  <a:close/>
                </a:path>
              </a:pathLst>
            </a:custGeom>
            <a:solidFill>
              <a:schemeClr val="bg1"/>
            </a:solidFill>
            <a:ln w="3175">
              <a:solidFill>
                <a:schemeClr val="accent1"/>
              </a:solidFill>
              <a:prstDash val="sysDash"/>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Arial"/>
                  <a:ea typeface="微软雅黑"/>
                  <a:cs typeface="+mn-cs"/>
                </a:rPr>
                <a:t>用户自然语言</a:t>
              </a:r>
              <a:endParaRPr kumimoji="0" lang="en-US" sz="24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 name="îşļîḑé"/>
            <p:cNvSpPr txBox="1"/>
            <p:nvPr/>
          </p:nvSpPr>
          <p:spPr bwMode="auto">
            <a:xfrm>
              <a:off x="1451029" y="1989000"/>
              <a:ext cx="2462186"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fontScale="2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0700" b="1" i="0" u="none" strike="noStrike" kern="1200" cap="none" spc="0" normalizeH="0" baseline="0" noProof="0" dirty="0">
                  <a:ln>
                    <a:noFill/>
                  </a:ln>
                  <a:solidFill>
                    <a:srgbClr val="000000"/>
                  </a:solidFill>
                  <a:effectLst/>
                  <a:uLnTx/>
                  <a:uFillTx/>
                  <a:latin typeface="Arial"/>
                  <a:ea typeface="微软雅黑"/>
                  <a:cs typeface="+mn-cs"/>
                </a:rPr>
                <a:t>我们该怎么处理用户命令</a:t>
              </a:r>
            </a:p>
          </p:txBody>
        </p:sp>
        <p:sp>
          <p:nvSpPr>
            <p:cNvPr id="11" name="iṩľïdè"/>
            <p:cNvSpPr/>
            <p:nvPr/>
          </p:nvSpPr>
          <p:spPr bwMode="auto">
            <a:xfrm>
              <a:off x="1451029" y="2430806"/>
              <a:ext cx="2462186"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11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2" name="ísľíďé"/>
            <p:cNvSpPr/>
            <p:nvPr/>
          </p:nvSpPr>
          <p:spPr>
            <a:xfrm>
              <a:off x="4857308" y="3439452"/>
              <a:ext cx="2931174" cy="1176951"/>
            </a:xfrm>
            <a:custGeom>
              <a:avLst/>
              <a:gdLst>
                <a:gd name="connsiteX0" fmla="*/ 0 w 1961586"/>
                <a:gd name="connsiteY0" fmla="*/ 117695 h 1176951"/>
                <a:gd name="connsiteX1" fmla="*/ 117695 w 1961586"/>
                <a:gd name="connsiteY1" fmla="*/ 0 h 1176951"/>
                <a:gd name="connsiteX2" fmla="*/ 1843891 w 1961586"/>
                <a:gd name="connsiteY2" fmla="*/ 0 h 1176951"/>
                <a:gd name="connsiteX3" fmla="*/ 1961586 w 1961586"/>
                <a:gd name="connsiteY3" fmla="*/ 117695 h 1176951"/>
                <a:gd name="connsiteX4" fmla="*/ 1961586 w 1961586"/>
                <a:gd name="connsiteY4" fmla="*/ 1059256 h 1176951"/>
                <a:gd name="connsiteX5" fmla="*/ 1843891 w 1961586"/>
                <a:gd name="connsiteY5" fmla="*/ 1176951 h 1176951"/>
                <a:gd name="connsiteX6" fmla="*/ 117695 w 1961586"/>
                <a:gd name="connsiteY6" fmla="*/ 1176951 h 1176951"/>
                <a:gd name="connsiteX7" fmla="*/ 0 w 1961586"/>
                <a:gd name="connsiteY7" fmla="*/ 1059256 h 1176951"/>
                <a:gd name="connsiteX8" fmla="*/ 0 w 1961586"/>
                <a:gd name="connsiteY8" fmla="*/ 117695 h 1176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1586" h="1176951">
                  <a:moveTo>
                    <a:pt x="0" y="117695"/>
                  </a:moveTo>
                  <a:cubicBezTo>
                    <a:pt x="0" y="52694"/>
                    <a:pt x="52694" y="0"/>
                    <a:pt x="117695" y="0"/>
                  </a:cubicBezTo>
                  <a:lnTo>
                    <a:pt x="1843891" y="0"/>
                  </a:lnTo>
                  <a:cubicBezTo>
                    <a:pt x="1908892" y="0"/>
                    <a:pt x="1961586" y="52694"/>
                    <a:pt x="1961586" y="117695"/>
                  </a:cubicBezTo>
                  <a:lnTo>
                    <a:pt x="1961586" y="1059256"/>
                  </a:lnTo>
                  <a:cubicBezTo>
                    <a:pt x="1961586" y="1124257"/>
                    <a:pt x="1908892" y="1176951"/>
                    <a:pt x="1843891" y="1176951"/>
                  </a:cubicBezTo>
                  <a:lnTo>
                    <a:pt x="117695" y="1176951"/>
                  </a:lnTo>
                  <a:cubicBezTo>
                    <a:pt x="52694" y="1176951"/>
                    <a:pt x="0" y="1124257"/>
                    <a:pt x="0" y="1059256"/>
                  </a:cubicBezTo>
                  <a:lnTo>
                    <a:pt x="0" y="117695"/>
                  </a:lnTo>
                  <a:close/>
                </a:path>
              </a:pathLst>
            </a:custGeom>
            <a:solidFill>
              <a:schemeClr val="bg1"/>
            </a:solidFill>
            <a:ln w="3175">
              <a:solidFill>
                <a:schemeClr val="accent1"/>
              </a:solidFill>
              <a:prstDash val="sysDash"/>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Arial"/>
                  <a:ea typeface="微软雅黑"/>
                  <a:cs typeface="+mn-cs"/>
                </a:rPr>
                <a:t>用户要进行的操作，对应的任务序列</a:t>
              </a:r>
              <a:endParaRPr kumimoji="0" lang="en-US" sz="24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 name="iṡlîḑè"/>
            <p:cNvSpPr/>
            <p:nvPr/>
          </p:nvSpPr>
          <p:spPr bwMode="auto">
            <a:xfrm>
              <a:off x="10492297" y="4481094"/>
              <a:ext cx="1961586" cy="2794335"/>
            </a:xfrm>
            <a:custGeom>
              <a:avLst/>
              <a:gdLst>
                <a:gd name="T0" fmla="*/ 208 w 848"/>
                <a:gd name="T1" fmla="*/ 552 h 1207"/>
                <a:gd name="T2" fmla="*/ 201 w 848"/>
                <a:gd name="T3" fmla="*/ 408 h 1207"/>
                <a:gd name="T4" fmla="*/ 180 w 848"/>
                <a:gd name="T5" fmla="*/ 326 h 1207"/>
                <a:gd name="T6" fmla="*/ 119 w 848"/>
                <a:gd name="T7" fmla="*/ 102 h 1207"/>
                <a:gd name="T8" fmla="*/ 114 w 848"/>
                <a:gd name="T9" fmla="*/ 44 h 1207"/>
                <a:gd name="T10" fmla="*/ 123 w 848"/>
                <a:gd name="T11" fmla="*/ 16 h 1207"/>
                <a:gd name="T12" fmla="*/ 140 w 848"/>
                <a:gd name="T13" fmla="*/ 3 h 1207"/>
                <a:gd name="T14" fmla="*/ 158 w 848"/>
                <a:gd name="T15" fmla="*/ 1 h 1207"/>
                <a:gd name="T16" fmla="*/ 179 w 848"/>
                <a:gd name="T17" fmla="*/ 16 h 1207"/>
                <a:gd name="T18" fmla="*/ 199 w 848"/>
                <a:gd name="T19" fmla="*/ 46 h 1207"/>
                <a:gd name="T20" fmla="*/ 273 w 848"/>
                <a:gd name="T21" fmla="*/ 250 h 1207"/>
                <a:gd name="T22" fmla="*/ 316 w 848"/>
                <a:gd name="T23" fmla="*/ 346 h 1207"/>
                <a:gd name="T24" fmla="*/ 347 w 848"/>
                <a:gd name="T25" fmla="*/ 333 h 1207"/>
                <a:gd name="T26" fmla="*/ 379 w 848"/>
                <a:gd name="T27" fmla="*/ 337 h 1207"/>
                <a:gd name="T28" fmla="*/ 396 w 848"/>
                <a:gd name="T29" fmla="*/ 348 h 1207"/>
                <a:gd name="T30" fmla="*/ 435 w 848"/>
                <a:gd name="T31" fmla="*/ 397 h 1207"/>
                <a:gd name="T32" fmla="*/ 462 w 848"/>
                <a:gd name="T33" fmla="*/ 424 h 1207"/>
                <a:gd name="T34" fmla="*/ 498 w 848"/>
                <a:gd name="T35" fmla="*/ 434 h 1207"/>
                <a:gd name="T36" fmla="*/ 552 w 848"/>
                <a:gd name="T37" fmla="*/ 436 h 1207"/>
                <a:gd name="T38" fmla="*/ 589 w 848"/>
                <a:gd name="T39" fmla="*/ 458 h 1207"/>
                <a:gd name="T40" fmla="*/ 603 w 848"/>
                <a:gd name="T41" fmla="*/ 467 h 1207"/>
                <a:gd name="T42" fmla="*/ 654 w 848"/>
                <a:gd name="T43" fmla="*/ 486 h 1207"/>
                <a:gd name="T44" fmla="*/ 670 w 848"/>
                <a:gd name="T45" fmla="*/ 502 h 1207"/>
                <a:gd name="T46" fmla="*/ 681 w 848"/>
                <a:gd name="T47" fmla="*/ 539 h 1207"/>
                <a:gd name="T48" fmla="*/ 689 w 848"/>
                <a:gd name="T49" fmla="*/ 597 h 1207"/>
                <a:gd name="T50" fmla="*/ 683 w 848"/>
                <a:gd name="T51" fmla="*/ 714 h 1207"/>
                <a:gd name="T52" fmla="*/ 683 w 848"/>
                <a:gd name="T53" fmla="*/ 792 h 1207"/>
                <a:gd name="T54" fmla="*/ 694 w 848"/>
                <a:gd name="T55" fmla="*/ 897 h 1207"/>
                <a:gd name="T56" fmla="*/ 711 w 848"/>
                <a:gd name="T57" fmla="*/ 955 h 1207"/>
                <a:gd name="T58" fmla="*/ 466 w 848"/>
                <a:gd name="T59" fmla="*/ 1207 h 1207"/>
                <a:gd name="T60" fmla="*/ 338 w 848"/>
                <a:gd name="T61" fmla="*/ 1029 h 1207"/>
                <a:gd name="T62" fmla="*/ 266 w 848"/>
                <a:gd name="T63" fmla="*/ 938 h 1207"/>
                <a:gd name="T64" fmla="*/ 177 w 848"/>
                <a:gd name="T65" fmla="*/ 847 h 1207"/>
                <a:gd name="T66" fmla="*/ 123 w 848"/>
                <a:gd name="T67" fmla="*/ 781 h 1207"/>
                <a:gd name="T68" fmla="*/ 91 w 848"/>
                <a:gd name="T69" fmla="*/ 704 h 1207"/>
                <a:gd name="T70" fmla="*/ 50 w 848"/>
                <a:gd name="T71" fmla="*/ 599 h 1207"/>
                <a:gd name="T72" fmla="*/ 37 w 848"/>
                <a:gd name="T73" fmla="*/ 551 h 1207"/>
                <a:gd name="T74" fmla="*/ 32 w 848"/>
                <a:gd name="T75" fmla="*/ 512 h 1207"/>
                <a:gd name="T76" fmla="*/ 12 w 848"/>
                <a:gd name="T77" fmla="*/ 463 h 1207"/>
                <a:gd name="T78" fmla="*/ 0 w 848"/>
                <a:gd name="T79" fmla="*/ 443 h 1207"/>
                <a:gd name="T80" fmla="*/ 6 w 848"/>
                <a:gd name="T81" fmla="*/ 432 h 1207"/>
                <a:gd name="T82" fmla="*/ 28 w 848"/>
                <a:gd name="T83" fmla="*/ 419 h 1207"/>
                <a:gd name="T84" fmla="*/ 58 w 848"/>
                <a:gd name="T85" fmla="*/ 415 h 1207"/>
                <a:gd name="T86" fmla="*/ 89 w 848"/>
                <a:gd name="T87" fmla="*/ 424 h 1207"/>
                <a:gd name="T88" fmla="*/ 127 w 848"/>
                <a:gd name="T89" fmla="*/ 454 h 1207"/>
                <a:gd name="T90" fmla="*/ 149 w 848"/>
                <a:gd name="T91" fmla="*/ 484 h 1207"/>
                <a:gd name="T92" fmla="*/ 158 w 848"/>
                <a:gd name="T93" fmla="*/ 508 h 1207"/>
                <a:gd name="T94" fmla="*/ 195 w 848"/>
                <a:gd name="T95" fmla="*/ 615 h 1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8" h="1207">
                  <a:moveTo>
                    <a:pt x="210" y="643"/>
                  </a:moveTo>
                  <a:lnTo>
                    <a:pt x="210" y="643"/>
                  </a:lnTo>
                  <a:lnTo>
                    <a:pt x="208" y="552"/>
                  </a:lnTo>
                  <a:lnTo>
                    <a:pt x="206" y="474"/>
                  </a:lnTo>
                  <a:lnTo>
                    <a:pt x="205" y="437"/>
                  </a:lnTo>
                  <a:lnTo>
                    <a:pt x="201" y="408"/>
                  </a:lnTo>
                  <a:lnTo>
                    <a:pt x="201" y="408"/>
                  </a:lnTo>
                  <a:lnTo>
                    <a:pt x="193" y="372"/>
                  </a:lnTo>
                  <a:lnTo>
                    <a:pt x="180" y="326"/>
                  </a:lnTo>
                  <a:lnTo>
                    <a:pt x="147" y="211"/>
                  </a:lnTo>
                  <a:lnTo>
                    <a:pt x="132" y="154"/>
                  </a:lnTo>
                  <a:lnTo>
                    <a:pt x="119" y="102"/>
                  </a:lnTo>
                  <a:lnTo>
                    <a:pt x="115" y="79"/>
                  </a:lnTo>
                  <a:lnTo>
                    <a:pt x="114" y="61"/>
                  </a:lnTo>
                  <a:lnTo>
                    <a:pt x="114" y="44"/>
                  </a:lnTo>
                  <a:lnTo>
                    <a:pt x="115" y="33"/>
                  </a:lnTo>
                  <a:lnTo>
                    <a:pt x="115" y="33"/>
                  </a:lnTo>
                  <a:lnTo>
                    <a:pt x="123" y="16"/>
                  </a:lnTo>
                  <a:lnTo>
                    <a:pt x="128" y="11"/>
                  </a:lnTo>
                  <a:lnTo>
                    <a:pt x="134" y="7"/>
                  </a:lnTo>
                  <a:lnTo>
                    <a:pt x="140" y="3"/>
                  </a:lnTo>
                  <a:lnTo>
                    <a:pt x="145" y="1"/>
                  </a:lnTo>
                  <a:lnTo>
                    <a:pt x="151" y="0"/>
                  </a:lnTo>
                  <a:lnTo>
                    <a:pt x="158" y="1"/>
                  </a:lnTo>
                  <a:lnTo>
                    <a:pt x="166" y="5"/>
                  </a:lnTo>
                  <a:lnTo>
                    <a:pt x="171" y="9"/>
                  </a:lnTo>
                  <a:lnTo>
                    <a:pt x="179" y="16"/>
                  </a:lnTo>
                  <a:lnTo>
                    <a:pt x="186" y="24"/>
                  </a:lnTo>
                  <a:lnTo>
                    <a:pt x="193" y="33"/>
                  </a:lnTo>
                  <a:lnTo>
                    <a:pt x="199" y="46"/>
                  </a:lnTo>
                  <a:lnTo>
                    <a:pt x="212" y="78"/>
                  </a:lnTo>
                  <a:lnTo>
                    <a:pt x="212" y="78"/>
                  </a:lnTo>
                  <a:lnTo>
                    <a:pt x="273" y="250"/>
                  </a:lnTo>
                  <a:lnTo>
                    <a:pt x="308" y="352"/>
                  </a:lnTo>
                  <a:lnTo>
                    <a:pt x="308" y="352"/>
                  </a:lnTo>
                  <a:lnTo>
                    <a:pt x="316" y="346"/>
                  </a:lnTo>
                  <a:lnTo>
                    <a:pt x="323" y="341"/>
                  </a:lnTo>
                  <a:lnTo>
                    <a:pt x="334" y="337"/>
                  </a:lnTo>
                  <a:lnTo>
                    <a:pt x="347" y="333"/>
                  </a:lnTo>
                  <a:lnTo>
                    <a:pt x="362" y="333"/>
                  </a:lnTo>
                  <a:lnTo>
                    <a:pt x="370" y="335"/>
                  </a:lnTo>
                  <a:lnTo>
                    <a:pt x="379" y="337"/>
                  </a:lnTo>
                  <a:lnTo>
                    <a:pt x="386" y="341"/>
                  </a:lnTo>
                  <a:lnTo>
                    <a:pt x="396" y="348"/>
                  </a:lnTo>
                  <a:lnTo>
                    <a:pt x="396" y="348"/>
                  </a:lnTo>
                  <a:lnTo>
                    <a:pt x="410" y="361"/>
                  </a:lnTo>
                  <a:lnTo>
                    <a:pt x="422" y="374"/>
                  </a:lnTo>
                  <a:lnTo>
                    <a:pt x="435" y="397"/>
                  </a:lnTo>
                  <a:lnTo>
                    <a:pt x="442" y="408"/>
                  </a:lnTo>
                  <a:lnTo>
                    <a:pt x="451" y="417"/>
                  </a:lnTo>
                  <a:lnTo>
                    <a:pt x="462" y="424"/>
                  </a:lnTo>
                  <a:lnTo>
                    <a:pt x="479" y="430"/>
                  </a:lnTo>
                  <a:lnTo>
                    <a:pt x="479" y="430"/>
                  </a:lnTo>
                  <a:lnTo>
                    <a:pt x="498" y="434"/>
                  </a:lnTo>
                  <a:lnTo>
                    <a:pt x="514" y="436"/>
                  </a:lnTo>
                  <a:lnTo>
                    <a:pt x="540" y="436"/>
                  </a:lnTo>
                  <a:lnTo>
                    <a:pt x="552" y="436"/>
                  </a:lnTo>
                  <a:lnTo>
                    <a:pt x="564" y="439"/>
                  </a:lnTo>
                  <a:lnTo>
                    <a:pt x="576" y="447"/>
                  </a:lnTo>
                  <a:lnTo>
                    <a:pt x="589" y="458"/>
                  </a:lnTo>
                  <a:lnTo>
                    <a:pt x="589" y="458"/>
                  </a:lnTo>
                  <a:lnTo>
                    <a:pt x="596" y="463"/>
                  </a:lnTo>
                  <a:lnTo>
                    <a:pt x="603" y="467"/>
                  </a:lnTo>
                  <a:lnTo>
                    <a:pt x="616" y="473"/>
                  </a:lnTo>
                  <a:lnTo>
                    <a:pt x="642" y="480"/>
                  </a:lnTo>
                  <a:lnTo>
                    <a:pt x="654" y="486"/>
                  </a:lnTo>
                  <a:lnTo>
                    <a:pt x="659" y="489"/>
                  </a:lnTo>
                  <a:lnTo>
                    <a:pt x="665" y="495"/>
                  </a:lnTo>
                  <a:lnTo>
                    <a:pt x="670" y="502"/>
                  </a:lnTo>
                  <a:lnTo>
                    <a:pt x="674" y="512"/>
                  </a:lnTo>
                  <a:lnTo>
                    <a:pt x="678" y="525"/>
                  </a:lnTo>
                  <a:lnTo>
                    <a:pt x="681" y="539"/>
                  </a:lnTo>
                  <a:lnTo>
                    <a:pt x="681" y="539"/>
                  </a:lnTo>
                  <a:lnTo>
                    <a:pt x="687" y="569"/>
                  </a:lnTo>
                  <a:lnTo>
                    <a:pt x="689" y="597"/>
                  </a:lnTo>
                  <a:lnTo>
                    <a:pt x="689" y="625"/>
                  </a:lnTo>
                  <a:lnTo>
                    <a:pt x="687" y="653"/>
                  </a:lnTo>
                  <a:lnTo>
                    <a:pt x="683" y="714"/>
                  </a:lnTo>
                  <a:lnTo>
                    <a:pt x="681" y="751"/>
                  </a:lnTo>
                  <a:lnTo>
                    <a:pt x="683" y="792"/>
                  </a:lnTo>
                  <a:lnTo>
                    <a:pt x="683" y="792"/>
                  </a:lnTo>
                  <a:lnTo>
                    <a:pt x="687" y="834"/>
                  </a:lnTo>
                  <a:lnTo>
                    <a:pt x="691" y="870"/>
                  </a:lnTo>
                  <a:lnTo>
                    <a:pt x="694" y="897"/>
                  </a:lnTo>
                  <a:lnTo>
                    <a:pt x="700" y="918"/>
                  </a:lnTo>
                  <a:lnTo>
                    <a:pt x="707" y="946"/>
                  </a:lnTo>
                  <a:lnTo>
                    <a:pt x="711" y="955"/>
                  </a:lnTo>
                  <a:lnTo>
                    <a:pt x="848" y="1207"/>
                  </a:lnTo>
                  <a:lnTo>
                    <a:pt x="466" y="1207"/>
                  </a:lnTo>
                  <a:lnTo>
                    <a:pt x="466" y="1207"/>
                  </a:lnTo>
                  <a:lnTo>
                    <a:pt x="449" y="1181"/>
                  </a:lnTo>
                  <a:lnTo>
                    <a:pt x="403" y="1116"/>
                  </a:lnTo>
                  <a:lnTo>
                    <a:pt x="338" y="1029"/>
                  </a:lnTo>
                  <a:lnTo>
                    <a:pt x="303" y="985"/>
                  </a:lnTo>
                  <a:lnTo>
                    <a:pt x="266" y="938"/>
                  </a:lnTo>
                  <a:lnTo>
                    <a:pt x="266" y="938"/>
                  </a:lnTo>
                  <a:lnTo>
                    <a:pt x="230" y="901"/>
                  </a:lnTo>
                  <a:lnTo>
                    <a:pt x="201" y="871"/>
                  </a:lnTo>
                  <a:lnTo>
                    <a:pt x="177" y="847"/>
                  </a:lnTo>
                  <a:lnTo>
                    <a:pt x="156" y="827"/>
                  </a:lnTo>
                  <a:lnTo>
                    <a:pt x="138" y="805"/>
                  </a:lnTo>
                  <a:lnTo>
                    <a:pt x="123" y="781"/>
                  </a:lnTo>
                  <a:lnTo>
                    <a:pt x="108" y="747"/>
                  </a:lnTo>
                  <a:lnTo>
                    <a:pt x="91" y="704"/>
                  </a:lnTo>
                  <a:lnTo>
                    <a:pt x="91" y="704"/>
                  </a:lnTo>
                  <a:lnTo>
                    <a:pt x="78" y="664"/>
                  </a:lnTo>
                  <a:lnTo>
                    <a:pt x="67" y="634"/>
                  </a:lnTo>
                  <a:lnTo>
                    <a:pt x="50" y="599"/>
                  </a:lnTo>
                  <a:lnTo>
                    <a:pt x="45" y="584"/>
                  </a:lnTo>
                  <a:lnTo>
                    <a:pt x="41" y="571"/>
                  </a:lnTo>
                  <a:lnTo>
                    <a:pt x="37" y="551"/>
                  </a:lnTo>
                  <a:lnTo>
                    <a:pt x="34" y="525"/>
                  </a:lnTo>
                  <a:lnTo>
                    <a:pt x="34" y="525"/>
                  </a:lnTo>
                  <a:lnTo>
                    <a:pt x="32" y="512"/>
                  </a:lnTo>
                  <a:lnTo>
                    <a:pt x="28" y="499"/>
                  </a:lnTo>
                  <a:lnTo>
                    <a:pt x="21" y="478"/>
                  </a:lnTo>
                  <a:lnTo>
                    <a:pt x="12" y="463"/>
                  </a:lnTo>
                  <a:lnTo>
                    <a:pt x="4" y="454"/>
                  </a:lnTo>
                  <a:lnTo>
                    <a:pt x="0" y="447"/>
                  </a:lnTo>
                  <a:lnTo>
                    <a:pt x="0" y="443"/>
                  </a:lnTo>
                  <a:lnTo>
                    <a:pt x="0" y="439"/>
                  </a:lnTo>
                  <a:lnTo>
                    <a:pt x="2" y="436"/>
                  </a:lnTo>
                  <a:lnTo>
                    <a:pt x="6" y="432"/>
                  </a:lnTo>
                  <a:lnTo>
                    <a:pt x="19" y="423"/>
                  </a:lnTo>
                  <a:lnTo>
                    <a:pt x="19" y="423"/>
                  </a:lnTo>
                  <a:lnTo>
                    <a:pt x="28" y="419"/>
                  </a:lnTo>
                  <a:lnTo>
                    <a:pt x="37" y="415"/>
                  </a:lnTo>
                  <a:lnTo>
                    <a:pt x="47" y="415"/>
                  </a:lnTo>
                  <a:lnTo>
                    <a:pt x="58" y="415"/>
                  </a:lnTo>
                  <a:lnTo>
                    <a:pt x="67" y="417"/>
                  </a:lnTo>
                  <a:lnTo>
                    <a:pt x="78" y="421"/>
                  </a:lnTo>
                  <a:lnTo>
                    <a:pt x="89" y="424"/>
                  </a:lnTo>
                  <a:lnTo>
                    <a:pt x="99" y="430"/>
                  </a:lnTo>
                  <a:lnTo>
                    <a:pt x="119" y="445"/>
                  </a:lnTo>
                  <a:lnTo>
                    <a:pt x="127" y="454"/>
                  </a:lnTo>
                  <a:lnTo>
                    <a:pt x="136" y="463"/>
                  </a:lnTo>
                  <a:lnTo>
                    <a:pt x="143" y="474"/>
                  </a:lnTo>
                  <a:lnTo>
                    <a:pt x="149" y="484"/>
                  </a:lnTo>
                  <a:lnTo>
                    <a:pt x="154" y="497"/>
                  </a:lnTo>
                  <a:lnTo>
                    <a:pt x="158" y="508"/>
                  </a:lnTo>
                  <a:lnTo>
                    <a:pt x="158" y="508"/>
                  </a:lnTo>
                  <a:lnTo>
                    <a:pt x="169" y="552"/>
                  </a:lnTo>
                  <a:lnTo>
                    <a:pt x="180" y="586"/>
                  </a:lnTo>
                  <a:lnTo>
                    <a:pt x="195" y="615"/>
                  </a:lnTo>
                  <a:lnTo>
                    <a:pt x="210" y="643"/>
                  </a:lnTo>
                  <a:lnTo>
                    <a:pt x="210" y="643"/>
                  </a:lnTo>
                  <a:close/>
                </a:path>
              </a:pathLst>
            </a:custGeom>
            <a:solidFill>
              <a:schemeClr val="accent1"/>
            </a:solidFill>
            <a:ln>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微软雅黑"/>
                <a:cs typeface="+mn-cs"/>
              </a:endParaRPr>
            </a:p>
          </p:txBody>
        </p:sp>
      </p:grpSp>
      <p:pic>
        <p:nvPicPr>
          <p:cNvPr id="21" name="图片 20" descr="中科大"/>
          <p:cNvPicPr>
            <a:picLocks noChangeAspect="1"/>
          </p:cNvPicPr>
          <p:nvPr/>
        </p:nvPicPr>
        <p:blipFill>
          <a:blip r:embed="rId3"/>
          <a:stretch>
            <a:fillRect/>
          </a:stretch>
        </p:blipFill>
        <p:spPr>
          <a:xfrm>
            <a:off x="11150600" y="110490"/>
            <a:ext cx="769620" cy="769620"/>
          </a:xfrm>
          <a:prstGeom prst="rect">
            <a:avLst/>
          </a:prstGeom>
        </p:spPr>
      </p:pic>
      <p:sp>
        <p:nvSpPr>
          <p:cNvPr id="22" name="文本框 21"/>
          <p:cNvSpPr txBox="1"/>
          <p:nvPr userDrawn="1"/>
        </p:nvSpPr>
        <p:spPr>
          <a:xfrm>
            <a:off x="2166771" y="1899593"/>
            <a:ext cx="6647974" cy="369332"/>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用户需要干什么？所有的任务都是基于查找的，无论是删，改，</a:t>
            </a:r>
          </a:p>
        </p:txBody>
      </p:sp>
      <p:sp>
        <p:nvSpPr>
          <p:cNvPr id="23" name="文本框 22"/>
          <p:cNvSpPr txBox="1"/>
          <p:nvPr userDrawn="1"/>
        </p:nvSpPr>
        <p:spPr>
          <a:xfrm>
            <a:off x="3754083" y="2939075"/>
            <a:ext cx="669092" cy="368300"/>
          </a:xfrm>
          <a:prstGeom prst="rect">
            <a:avLst/>
          </a:prstGeom>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a:ea typeface="微软雅黑"/>
                <a:cs typeface="+mn-cs"/>
              </a:rPr>
              <a:t>LLM</a:t>
            </a: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 name="文本框 23"/>
          <p:cNvSpPr txBox="1"/>
          <p:nvPr userDrawn="1"/>
        </p:nvSpPr>
        <p:spPr>
          <a:xfrm>
            <a:off x="1189084" y="4319333"/>
            <a:ext cx="1890479" cy="368300"/>
          </a:xfrm>
          <a:prstGeom prst="rect">
            <a:avLst/>
          </a:prstGeom>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25" name="文本框 24"/>
          <p:cNvSpPr txBox="1"/>
          <p:nvPr userDrawn="1"/>
        </p:nvSpPr>
        <p:spPr>
          <a:xfrm>
            <a:off x="927000" y="2305716"/>
            <a:ext cx="2479541" cy="368300"/>
          </a:xfrm>
          <a:prstGeom prst="rect">
            <a:avLst/>
          </a:prstGeom>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最初设想</a:t>
            </a:r>
          </a:p>
        </p:txBody>
      </p:sp>
      <p:sp>
        <p:nvSpPr>
          <p:cNvPr id="26" name="文本框 25"/>
          <p:cNvSpPr txBox="1"/>
          <p:nvPr userDrawn="1"/>
        </p:nvSpPr>
        <p:spPr>
          <a:xfrm>
            <a:off x="3818219" y="3512318"/>
            <a:ext cx="575363" cy="368300"/>
          </a:xfrm>
          <a:prstGeom prst="rect">
            <a:avLst/>
          </a:prstGeom>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Arial"/>
                <a:ea typeface="微软雅黑"/>
                <a:cs typeface="+mn-cs"/>
              </a:rPr>
              <a:t>修正</a:t>
            </a:r>
          </a:p>
        </p:txBody>
      </p:sp>
      <p:sp>
        <p:nvSpPr>
          <p:cNvPr id="27" name="文本框 26"/>
          <p:cNvSpPr txBox="1"/>
          <p:nvPr userDrawn="1"/>
        </p:nvSpPr>
        <p:spPr>
          <a:xfrm>
            <a:off x="7698736" y="2922023"/>
            <a:ext cx="602761" cy="368300"/>
          </a:xfrm>
          <a:prstGeom prst="rect">
            <a:avLst/>
          </a:prstGeom>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28" name="文本框 27"/>
          <p:cNvSpPr txBox="1"/>
          <p:nvPr userDrawn="1"/>
        </p:nvSpPr>
        <p:spPr>
          <a:xfrm>
            <a:off x="8822064" y="4305634"/>
            <a:ext cx="1164425" cy="368300"/>
          </a:xfrm>
          <a:prstGeom prst="rect">
            <a:avLst/>
          </a:prstGeom>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29" name="文本框 28"/>
          <p:cNvSpPr txBox="1"/>
          <p:nvPr userDrawn="1"/>
        </p:nvSpPr>
        <p:spPr>
          <a:xfrm>
            <a:off x="8698772" y="4771404"/>
            <a:ext cx="1465806" cy="1675403"/>
          </a:xfrm>
          <a:prstGeom prst="rect">
            <a:avLst/>
          </a:prstGeom>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3" name="文本框 2">
            <a:extLst>
              <a:ext uri="{FF2B5EF4-FFF2-40B4-BE49-F238E27FC236}">
                <a16:creationId xmlns:a16="http://schemas.microsoft.com/office/drawing/2014/main" id="{C18A33C3-3F6E-4FB4-FDB5-EE55F80D219B}"/>
              </a:ext>
            </a:extLst>
          </p:cNvPr>
          <p:cNvSpPr txBox="1"/>
          <p:nvPr/>
        </p:nvSpPr>
        <p:spPr>
          <a:xfrm>
            <a:off x="1189084" y="4399472"/>
            <a:ext cx="5924833" cy="1477328"/>
          </a:xfrm>
          <a:prstGeom prst="rect">
            <a:avLst/>
          </a:prstGeom>
          <a:noFill/>
        </p:spPr>
        <p:txBody>
          <a:bodyPr wrap="square" rtlCol="0">
            <a:spAutoFit/>
          </a:bodyPr>
          <a:lstStyle/>
          <a:p>
            <a:r>
              <a:rPr lang="zh-CN" altLang="en-US" dirty="0"/>
              <a:t>但是缺少准确性，同时解析命令时间长，我们采取的更加简单的方案，我们直接把操作嵌入到初始的各种选择之中，</a:t>
            </a:r>
            <a:endParaRPr lang="en-US" altLang="zh-CN" dirty="0"/>
          </a:p>
          <a:p>
            <a:r>
              <a:rPr lang="zh-CN" altLang="en-US" dirty="0"/>
              <a:t>直接对于</a:t>
            </a:r>
            <a:r>
              <a:rPr lang="en-US" altLang="zh-CN" dirty="0"/>
              <a:t>tag</a:t>
            </a:r>
            <a:r>
              <a:rPr lang="zh-CN" altLang="en-US" dirty="0"/>
              <a:t>进行搜索，再对于文件进行操作，增加程序员的工作量，减少用户需要了解的，并将</a:t>
            </a:r>
            <a:r>
              <a:rPr lang="en-US" altLang="zh-CN" dirty="0"/>
              <a:t>AI</a:t>
            </a:r>
            <a:r>
              <a:rPr lang="zh-CN" altLang="en-US" dirty="0"/>
              <a:t>的任务缩减为只需要进行标签标注</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标题 5"/>
          <p:cNvSpPr>
            <a:spLocks noGrp="1"/>
          </p:cNvSpPr>
          <p:nvPr>
            <p:ph type="ctrTitle"/>
          </p:nvPr>
        </p:nvSpPr>
        <p:spPr/>
        <p:txBody>
          <a:bodyPr/>
          <a:lstStyle/>
          <a:p>
            <a:r>
              <a:rPr lang="zh-CN" altLang="en-US"/>
              <a:t>谢谢！</a:t>
            </a:r>
            <a:endParaRPr lang="zh-CN" altLang="en-US" dirty="0"/>
          </a:p>
        </p:txBody>
      </p:sp>
      <p:sp>
        <p:nvSpPr>
          <p:cNvPr id="44" name="副标题 6"/>
          <p:cNvSpPr>
            <a:spLocks noGrp="1"/>
          </p:cNvSpPr>
          <p:nvPr>
            <p:ph type="subTitle" idx="1"/>
          </p:nvPr>
        </p:nvSpPr>
        <p:spPr/>
        <p:txBody>
          <a:bodyPr/>
          <a:lstStyle/>
          <a:p>
            <a:r>
              <a:rPr lang="zh-CN" altLang="en-US"/>
              <a:t>请提宝贵意见</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灯片编号占位符 3"/>
          <p:cNvSpPr>
            <a:spLocks noGrp="1"/>
          </p:cNvSpPr>
          <p:nvPr>
            <p:ph type="sldNum" sz="quarter" idx="12"/>
          </p:nvPr>
        </p:nvSpPr>
        <p:spPr/>
        <p:txBody>
          <a:bodyPr/>
          <a:lstStyle/>
          <a:p>
            <a:fld id="{5B74D221-F78E-4CE2-B90E-39C483F4591B}" type="slidenum">
              <a:rPr lang="zh-CN" altLang="en-US" smtClean="0"/>
              <a:t>3</a:t>
            </a:fld>
            <a:endParaRPr lang="zh-CN" altLang="en-US" dirty="0"/>
          </a:p>
        </p:txBody>
      </p:sp>
      <p:sp>
        <p:nvSpPr>
          <p:cNvPr id="47" name="标题 5"/>
          <p:cNvSpPr>
            <a:spLocks noGrp="1"/>
          </p:cNvSpPr>
          <p:nvPr>
            <p:ph type="title"/>
          </p:nvPr>
        </p:nvSpPr>
        <p:spPr/>
        <p:txBody>
          <a:bodyPr/>
          <a:lstStyle/>
          <a:p>
            <a:pPr>
              <a:buNone/>
            </a:pPr>
            <a:r>
              <a:rPr lang="zh-CN"/>
              <a:t>两种在不同环境下对于自然语言提取信息的方式</a:t>
            </a:r>
          </a:p>
        </p:txBody>
      </p:sp>
      <p:sp>
        <p:nvSpPr>
          <p:cNvPr id="48" name="内容占位符 6"/>
          <p:cNvSpPr>
            <a:spLocks noGrp="1"/>
          </p:cNvSpPr>
          <p:nvPr>
            <p:ph idx="1"/>
          </p:nvPr>
        </p:nvSpPr>
        <p:spPr/>
        <p:txBody>
          <a:bodyPr>
            <a:normAutofit fontScale="97500"/>
          </a:bodyPr>
          <a:lstStyle/>
          <a:p>
            <a:pPr lvl="0">
              <a:buFont typeface="Arial" panose="020B0604020202020204" pitchFamily="34" charset="0"/>
              <a:buChar char="•"/>
            </a:pPr>
            <a:r>
              <a:rPr lang="en-US"/>
              <a:t>1.</a:t>
            </a:r>
            <a:r>
              <a:rPr lang="zh-CN"/>
              <a:t>采用大模型本地部署</a:t>
            </a:r>
          </a:p>
          <a:p>
            <a:pPr lvl="0">
              <a:buFont typeface="Arial" panose="020B0604020202020204" pitchFamily="34" charset="0"/>
              <a:buChar char="•"/>
            </a:pPr>
            <a:r>
              <a:rPr lang="zh-CN"/>
              <a:t>显卡资源要求高，但是在资源充足时速度快且稳定，安全性强，如果在大型项目资金充足时建议使用</a:t>
            </a:r>
            <a:endParaRPr sz="2800">
              <a:solidFill>
                <a:schemeClr val="tx1">
                  <a:alpha val="100000"/>
                </a:schemeClr>
              </a:solidFill>
              <a:latin typeface="Candara"/>
              <a:ea typeface="微软雅黑"/>
              <a:cs typeface="+mn-cs"/>
            </a:endParaRPr>
          </a:p>
          <a:p>
            <a:pPr marL="0" lvl="0" indent="0">
              <a:buFont typeface="Arial" panose="020B0604020202020204" pitchFamily="34" charset="0"/>
              <a:buNone/>
            </a:pPr>
            <a:endParaRPr lang="en-US"/>
          </a:p>
          <a:p>
            <a:pPr lvl="0">
              <a:buFont typeface="Arial" panose="020B0604020202020204" pitchFamily="34" charset="0"/>
              <a:buChar char="•"/>
            </a:pPr>
            <a:r>
              <a:rPr lang="en-US"/>
              <a:t>2.</a:t>
            </a:r>
            <a:r>
              <a:rPr lang="zh-CN"/>
              <a:t>远程</a:t>
            </a:r>
            <a:r>
              <a:rPr lang="en-US"/>
              <a:t>api</a:t>
            </a:r>
            <a:r>
              <a:rPr lang="zh-CN"/>
              <a:t>链接，通过网络传输信息</a:t>
            </a:r>
            <a:endParaRPr sz="2800">
              <a:solidFill>
                <a:schemeClr val="tx1">
                  <a:alpha val="100000"/>
                </a:schemeClr>
              </a:solidFill>
              <a:latin typeface="Candara"/>
              <a:ea typeface="微软雅黑"/>
              <a:cs typeface="+mn-cs"/>
            </a:endParaRPr>
          </a:p>
          <a:p>
            <a:pPr lvl="0">
              <a:buFont typeface="Arial" panose="020B0604020202020204" pitchFamily="34" charset="0"/>
              <a:buChar char="•"/>
            </a:pPr>
            <a:r>
              <a:rPr lang="zh-CN"/>
              <a:t>显卡要求低，在资源不够充足时延迟时间与本地部署速度基本一致，安全性较低，但是成本较低</a:t>
            </a:r>
            <a:endParaRPr sz="2800">
              <a:solidFill>
                <a:schemeClr val="tx1">
                  <a:alpha val="100000"/>
                </a:schemeClr>
              </a:solidFill>
              <a:latin typeface="Candara"/>
              <a:ea typeface="微软雅黑"/>
              <a:cs typeface="+mn-cs"/>
            </a:endParaRPr>
          </a:p>
          <a:p>
            <a:pPr lvl="0">
              <a:buFont typeface="Arial" panose="020B0604020202020204" pitchFamily="34" charset="0"/>
              <a:buChar char="•"/>
            </a:pPr>
            <a:endParaRPr lang="en-US"/>
          </a:p>
          <a:p>
            <a:pPr lvl="0">
              <a:buFont typeface="Arial" panose="020B0604020202020204" pitchFamily="34" charset="0"/>
              <a:buChar char="•"/>
            </a:pPr>
            <a:r>
              <a:rPr lang="zh-CN"/>
              <a:t>针对我们实验的具体情况，我们对于二者进行了探索并决定使用</a:t>
            </a:r>
            <a:r>
              <a:rPr lang="en-US"/>
              <a:t>api</a:t>
            </a:r>
            <a:r>
              <a:rPr lang="zh-CN"/>
              <a:t>链接方式</a:t>
            </a:r>
            <a:endParaRPr sz="2800">
              <a:solidFill>
                <a:schemeClr val="tx1">
                  <a:alpha val="100000"/>
                </a:schemeClr>
              </a:solidFill>
              <a:latin typeface="Candara"/>
              <a:ea typeface="微软雅黑"/>
              <a:cs typeface="+mn-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灯片编号占位符 3"/>
          <p:cNvSpPr>
            <a:spLocks noGrp="1"/>
          </p:cNvSpPr>
          <p:nvPr>
            <p:ph type="sldNum" sz="quarter" idx="12"/>
          </p:nvPr>
        </p:nvSpPr>
        <p:spPr/>
        <p:txBody>
          <a:bodyPr/>
          <a:lstStyle/>
          <a:p>
            <a:fld id="{5B74D221-F78E-4CE2-B90E-39C483F4591B}" type="slidenum">
              <a:rPr lang="zh-CN" altLang="en-US" smtClean="0"/>
              <a:t>4</a:t>
            </a:fld>
            <a:endParaRPr lang="zh-CN" altLang="en-US" dirty="0"/>
          </a:p>
        </p:txBody>
      </p:sp>
      <p:sp>
        <p:nvSpPr>
          <p:cNvPr id="51" name="标题 5"/>
          <p:cNvSpPr>
            <a:spLocks noGrp="1"/>
          </p:cNvSpPr>
          <p:nvPr>
            <p:ph type="title"/>
          </p:nvPr>
        </p:nvSpPr>
        <p:spPr/>
        <p:txBody>
          <a:bodyPr/>
          <a:lstStyle/>
          <a:p>
            <a:pPr>
              <a:buNone/>
            </a:pPr>
            <a:r>
              <a:rPr lang="zh-CN"/>
              <a:t>关于本地部署相关工作</a:t>
            </a:r>
          </a:p>
        </p:txBody>
      </p:sp>
      <p:sp>
        <p:nvSpPr>
          <p:cNvPr id="52" name="内容占位符 6"/>
          <p:cNvSpPr>
            <a:spLocks noGrp="1"/>
          </p:cNvSpPr>
          <p:nvPr>
            <p:ph idx="1"/>
          </p:nvPr>
        </p:nvSpPr>
        <p:spPr/>
        <p:txBody>
          <a:bodyPr>
            <a:normAutofit/>
          </a:bodyPr>
          <a:lstStyle/>
          <a:p>
            <a:pPr lvl="0">
              <a:buFont typeface="Arial" panose="020B0604020202020204" pitchFamily="34" charset="0"/>
              <a:buChar char="•"/>
            </a:pPr>
            <a:r>
              <a:rPr lang="zh-CN"/>
              <a:t>由于显卡资源的珍贵性，我们采取的云平台部署，使用的</a:t>
            </a:r>
            <a:r>
              <a:rPr lang="en-US"/>
              <a:t>langchain</a:t>
            </a:r>
            <a:r>
              <a:rPr lang="zh-CN"/>
              <a:t>库进行了知识库的搭建，是基于</a:t>
            </a:r>
            <a:r>
              <a:rPr lang="en-US"/>
              <a:t>shibing624/text2vec-base-chinese</a:t>
            </a:r>
            <a:r>
              <a:rPr lang="zh-CN"/>
              <a:t>解码编码搭建嵌入式知识库，同时基于</a:t>
            </a:r>
            <a:r>
              <a:rPr lang="en-US"/>
              <a:t>chatglm-13b(</a:t>
            </a:r>
            <a:r>
              <a:rPr lang="zh-CN"/>
              <a:t>约</a:t>
            </a:r>
            <a:r>
              <a:rPr lang="en-US"/>
              <a:t>13G</a:t>
            </a:r>
            <a:r>
              <a:rPr lang="zh-CN"/>
              <a:t>显存</a:t>
            </a:r>
            <a:r>
              <a:rPr lang="en-US"/>
              <a:t>)</a:t>
            </a:r>
            <a:r>
              <a:rPr lang="zh-CN"/>
              <a:t>，</a:t>
            </a:r>
          </a:p>
          <a:p>
            <a:pPr lvl="0">
              <a:buFont typeface="Arial" panose="020B0604020202020204" pitchFamily="34" charset="0"/>
              <a:buChar char="•"/>
            </a:pPr>
            <a:r>
              <a:rPr lang="zh-CN"/>
              <a:t>使用的是</a:t>
            </a:r>
            <a:r>
              <a:rPr lang="en-US"/>
              <a:t>featurize</a:t>
            </a:r>
            <a:r>
              <a:rPr lang="zh-CN"/>
              <a:t>平台，</a:t>
            </a:r>
            <a:endParaRPr/>
          </a:p>
          <a:p>
            <a:pPr marL="0" lvl="0" indent="0">
              <a:buFont typeface="Arial" panose="020B0604020202020204" pitchFamily="34" charset="0"/>
              <a:buNone/>
            </a:pPr>
            <a:r>
              <a:rPr lang="zh-CN"/>
              <a:t>租借了一张</a:t>
            </a:r>
            <a:r>
              <a:rPr lang="en-US"/>
              <a:t>RX4090(</a:t>
            </a:r>
            <a:r>
              <a:rPr lang="zh-CN"/>
              <a:t>约</a:t>
            </a:r>
            <a:r>
              <a:rPr lang="en-US"/>
              <a:t>25G</a:t>
            </a:r>
            <a:r>
              <a:rPr lang="zh-CN"/>
              <a:t>显存</a:t>
            </a:r>
            <a:r>
              <a:rPr lang="en-US"/>
              <a:t>)</a:t>
            </a:r>
            <a:r>
              <a:rPr lang="zh-CN"/>
              <a:t>，</a:t>
            </a:r>
            <a:endParaRPr/>
          </a:p>
          <a:p>
            <a:pPr marL="0" lvl="0" indent="0">
              <a:buFont typeface="Arial" panose="020B0604020202020204" pitchFamily="34" charset="0"/>
              <a:buNone/>
            </a:pPr>
            <a:r>
              <a:rPr lang="zh-CN"/>
              <a:t>大约需要</a:t>
            </a:r>
            <a:r>
              <a:rPr lang="en-US"/>
              <a:t>2-6</a:t>
            </a:r>
            <a:r>
              <a:rPr lang="zh-CN"/>
              <a:t>秒左右的时间进行计</a:t>
            </a:r>
            <a:endParaRPr/>
          </a:p>
          <a:p>
            <a:pPr marL="0" lvl="0" indent="0">
              <a:buFont typeface="Arial" panose="020B0604020202020204" pitchFamily="34" charset="0"/>
              <a:buNone/>
            </a:pPr>
            <a:r>
              <a:rPr lang="zh-CN"/>
              <a:t>算与反馈</a:t>
            </a:r>
            <a:endParaRPr/>
          </a:p>
        </p:txBody>
      </p:sp>
      <p:pic>
        <p:nvPicPr>
          <p:cNvPr id="53" name="图片 52"/>
          <p:cNvPicPr>
            <a:picLocks noChangeAspect="1"/>
          </p:cNvPicPr>
          <p:nvPr/>
        </p:nvPicPr>
        <p:blipFill>
          <a:blip r:embed="rId2"/>
          <a:stretch>
            <a:fillRect/>
          </a:stretch>
        </p:blipFill>
        <p:spPr>
          <a:xfrm>
            <a:off x="6476282" y="2733289"/>
            <a:ext cx="4570351" cy="27588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灯片编号占位符 3"/>
          <p:cNvSpPr>
            <a:spLocks noGrp="1"/>
          </p:cNvSpPr>
          <p:nvPr>
            <p:ph type="sldNum" sz="quarter" idx="12"/>
          </p:nvPr>
        </p:nvSpPr>
        <p:spPr/>
        <p:txBody>
          <a:bodyPr/>
          <a:lstStyle/>
          <a:p>
            <a:fld id="{5B74D221-F78E-4CE2-B90E-39C483F4591B}" type="slidenum">
              <a:rPr lang="zh-CN" altLang="en-US" smtClean="0"/>
              <a:t>5</a:t>
            </a:fld>
            <a:endParaRPr lang="zh-CN" altLang="en-US" dirty="0"/>
          </a:p>
        </p:txBody>
      </p:sp>
      <p:sp>
        <p:nvSpPr>
          <p:cNvPr id="56" name="标题 5"/>
          <p:cNvSpPr>
            <a:spLocks noGrp="1"/>
          </p:cNvSpPr>
          <p:nvPr>
            <p:ph type="title"/>
          </p:nvPr>
        </p:nvSpPr>
        <p:spPr>
          <a:xfrm>
            <a:off x="1211224" y="539161"/>
            <a:ext cx="10555326" cy="656061"/>
          </a:xfrm>
        </p:spPr>
        <p:txBody>
          <a:bodyPr/>
          <a:lstStyle/>
          <a:p>
            <a:pPr>
              <a:buNone/>
            </a:pPr>
            <a:r>
              <a:rPr lang="zh-CN"/>
              <a:t>关于远程</a:t>
            </a:r>
            <a:r>
              <a:rPr lang="en-US"/>
              <a:t>api</a:t>
            </a:r>
            <a:r>
              <a:rPr lang="zh-CN"/>
              <a:t>使用解决</a:t>
            </a:r>
            <a:r>
              <a:rPr lang="en-US"/>
              <a:t>tag</a:t>
            </a:r>
            <a:r>
              <a:rPr lang="zh-CN"/>
              <a:t>问题</a:t>
            </a:r>
          </a:p>
        </p:txBody>
      </p:sp>
      <p:sp>
        <p:nvSpPr>
          <p:cNvPr id="57" name="内容占位符 6"/>
          <p:cNvSpPr>
            <a:spLocks noGrp="1"/>
          </p:cNvSpPr>
          <p:nvPr>
            <p:ph idx="1"/>
          </p:nvPr>
        </p:nvSpPr>
        <p:spPr/>
        <p:txBody>
          <a:bodyPr>
            <a:normAutofit/>
          </a:bodyPr>
          <a:lstStyle/>
          <a:p>
            <a:pPr lvl="0">
              <a:buFont typeface="Arial" panose="020B0604020202020204" pitchFamily="34" charset="0"/>
              <a:buChar char="•"/>
            </a:pPr>
            <a:r>
              <a:rPr lang="zh-CN"/>
              <a:t>稳定性上：为了增强稳定性，我们使用了</a:t>
            </a:r>
            <a:r>
              <a:rPr lang="en-US"/>
              <a:t>Japen East</a:t>
            </a:r>
            <a:r>
              <a:rPr lang="zh-CN"/>
              <a:t>的服务节点</a:t>
            </a:r>
          </a:p>
          <a:p>
            <a:pPr lvl="0">
              <a:buFont typeface="Arial" panose="020B0604020202020204" pitchFamily="34" charset="0"/>
              <a:buChar char="•"/>
            </a:pPr>
            <a:r>
              <a:rPr lang="zh-CN"/>
              <a:t>我们采用了</a:t>
            </a:r>
            <a:r>
              <a:rPr sz="2400">
                <a:solidFill>
                  <a:srgbClr val="000000">
                    <a:alpha val="100000"/>
                  </a:srgbClr>
                </a:solidFill>
                <a:highlight>
                  <a:srgbClr val="FFFFFF">
                    <a:alpha val="100000"/>
                  </a:srgbClr>
                </a:highlight>
                <a:latin typeface="Consolas"/>
                <a:ea typeface="Consolas"/>
                <a:cs typeface="+mn-cs"/>
              </a:rPr>
              <a:t>AzureOpenAI</a:t>
            </a:r>
            <a:r>
              <a:rPr lang="zh-CN" sz="2400">
                <a:solidFill>
                  <a:srgbClr val="000000">
                    <a:alpha val="100000"/>
                  </a:srgbClr>
                </a:solidFill>
                <a:highlight>
                  <a:srgbClr val="FFFFFF">
                    <a:alpha val="100000"/>
                  </a:srgbClr>
                </a:highlight>
                <a:latin typeface="Consolas"/>
                <a:ea typeface="Consolas"/>
                <a:cs typeface="+mn-cs"/>
              </a:rPr>
              <a:t>作为我们的打标</a:t>
            </a:r>
            <a:r>
              <a:rPr lang="en-US" sz="2400">
                <a:solidFill>
                  <a:srgbClr val="000000">
                    <a:alpha val="100000"/>
                  </a:srgbClr>
                </a:solidFill>
                <a:highlight>
                  <a:srgbClr val="FFFFFF">
                    <a:alpha val="100000"/>
                  </a:srgbClr>
                </a:highlight>
                <a:latin typeface="Consolas"/>
                <a:ea typeface="Consolas"/>
                <a:cs typeface="+mn-cs"/>
              </a:rPr>
              <a:t>ai</a:t>
            </a:r>
            <a:endParaRPr/>
          </a:p>
          <a:p>
            <a:pPr lvl="0">
              <a:buFont typeface="Arial" panose="020B0604020202020204" pitchFamily="34" charset="0"/>
              <a:buChar char="•"/>
            </a:pPr>
            <a:r>
              <a:rPr lang="en-US"/>
              <a:t>1.</a:t>
            </a:r>
            <a:r>
              <a:rPr lang="zh-CN"/>
              <a:t>图片：我们现将其转为</a:t>
            </a:r>
            <a:r>
              <a:rPr lang="en-US"/>
              <a:t>base64</a:t>
            </a:r>
            <a:r>
              <a:rPr lang="zh-CN"/>
              <a:t>码，再进行标签的提取</a:t>
            </a:r>
            <a:endParaRPr/>
          </a:p>
          <a:p>
            <a:pPr lvl="0">
              <a:buFont typeface="Arial" panose="020B0604020202020204" pitchFamily="34" charset="0"/>
              <a:buChar char="•"/>
            </a:pPr>
            <a:r>
              <a:rPr lang="en-US"/>
              <a:t>2.</a:t>
            </a:r>
            <a:r>
              <a:rPr lang="zh-CN"/>
              <a:t>文本：我们将其转为</a:t>
            </a:r>
            <a:r>
              <a:rPr lang="en-US"/>
              <a:t>UTF-8</a:t>
            </a:r>
            <a:r>
              <a:rPr lang="zh-CN"/>
              <a:t>或</a:t>
            </a:r>
            <a:r>
              <a:rPr lang="en-US"/>
              <a:t>GBK</a:t>
            </a:r>
            <a:r>
              <a:rPr lang="zh-CN"/>
              <a:t>编码后进行标签提取</a:t>
            </a:r>
            <a:endParaRPr/>
          </a:p>
          <a:p>
            <a:pPr lvl="0">
              <a:buFont typeface="Arial" panose="020B0604020202020204" pitchFamily="34" charset="0"/>
              <a:buChar char="•"/>
            </a:pPr>
            <a:r>
              <a:rPr lang="en-US"/>
              <a:t>3.</a:t>
            </a:r>
            <a:r>
              <a:rPr lang="zh-CN"/>
              <a:t>由于目前大模型多模态的技术仍是有限的，我们的</a:t>
            </a:r>
            <a:r>
              <a:rPr lang="en-US"/>
              <a:t>pdf</a:t>
            </a:r>
            <a:r>
              <a:rPr lang="zh-CN"/>
              <a:t>提取仍限于文字阶段，所以我们先用哦</a:t>
            </a:r>
            <a:r>
              <a:rPr lang="en-US"/>
              <a:t>O</a:t>
            </a:r>
            <a:r>
              <a:rPr lang="zh-CN"/>
              <a:t>CRai将其转为文字</a:t>
            </a:r>
            <a:endParaRPr/>
          </a:p>
          <a:p>
            <a:pPr lvl="0">
              <a:buFont typeface="Arial" panose="020B0604020202020204" pitchFamily="34" charset="0"/>
              <a:buChar char="•"/>
            </a:pPr>
            <a:r>
              <a:rPr lang="en-US"/>
              <a:t>4.docx</a:t>
            </a:r>
            <a:r>
              <a:rPr lang="zh-CN"/>
              <a:t>本身就是</a:t>
            </a:r>
            <a:r>
              <a:rPr lang="en-US"/>
              <a:t>UTF-8</a:t>
            </a:r>
            <a:r>
              <a:rPr lang="zh-CN"/>
              <a:t>编码，不需要继续进行转化</a:t>
            </a:r>
            <a:endParaRPr/>
          </a:p>
          <a:p>
            <a:pPr lvl="0">
              <a:buFont typeface="Arial" panose="020B0604020202020204" pitchFamily="34" charset="0"/>
              <a:buChar char="•"/>
            </a:pPr>
            <a:r>
              <a:rPr lang="zh-CN"/>
              <a:t>我们生成的标签仍然只能限于若干个有限的标签</a:t>
            </a:r>
            <a:endParaRPr/>
          </a:p>
          <a:p>
            <a:pPr lvl="0">
              <a:buFont typeface="Arial" panose="020B0604020202020204" pitchFamily="34" charset="0"/>
              <a:buChar char="•"/>
            </a:pP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灯片编号占位符 3"/>
          <p:cNvSpPr>
            <a:spLocks noGrp="1"/>
          </p:cNvSpPr>
          <p:nvPr>
            <p:ph type="sldNum" sz="quarter" idx="12"/>
          </p:nvPr>
        </p:nvSpPr>
        <p:spPr/>
        <p:txBody>
          <a:bodyPr/>
          <a:lstStyle/>
          <a:p>
            <a:fld id="{5B74D221-F78E-4CE2-B90E-39C483F4591B}" type="slidenum">
              <a:rPr lang="zh-CN" altLang="en-US" smtClean="0"/>
              <a:t>6</a:t>
            </a:fld>
            <a:endParaRPr lang="zh-CN" altLang="en-US" dirty="0"/>
          </a:p>
        </p:txBody>
      </p:sp>
      <p:sp>
        <p:nvSpPr>
          <p:cNvPr id="60" name="标题 5"/>
          <p:cNvSpPr>
            <a:spLocks noGrp="1"/>
          </p:cNvSpPr>
          <p:nvPr>
            <p:ph type="title"/>
          </p:nvPr>
        </p:nvSpPr>
        <p:spPr>
          <a:xfrm>
            <a:off x="1211224" y="627580"/>
            <a:ext cx="10555326" cy="656061"/>
          </a:xfrm>
        </p:spPr>
        <p:txBody>
          <a:bodyPr/>
          <a:lstStyle/>
          <a:p>
            <a:pPr>
              <a:buNone/>
            </a:pPr>
            <a:r>
              <a:rPr lang="zh-CN"/>
              <a:t>关于远程</a:t>
            </a:r>
            <a:r>
              <a:rPr lang="en-US"/>
              <a:t>api</a:t>
            </a:r>
            <a:r>
              <a:rPr lang="zh-CN"/>
              <a:t>使用解决</a:t>
            </a:r>
            <a:r>
              <a:rPr lang="en-US"/>
              <a:t>tag</a:t>
            </a:r>
            <a:r>
              <a:rPr lang="zh-CN"/>
              <a:t>问题的不同方案</a:t>
            </a:r>
          </a:p>
        </p:txBody>
      </p:sp>
      <p:sp>
        <p:nvSpPr>
          <p:cNvPr id="61" name="内容占位符 6"/>
          <p:cNvSpPr>
            <a:spLocks noGrp="1"/>
          </p:cNvSpPr>
          <p:nvPr>
            <p:ph idx="1"/>
          </p:nvPr>
        </p:nvSpPr>
        <p:spPr/>
        <p:txBody>
          <a:bodyPr>
            <a:normAutofit/>
          </a:bodyPr>
          <a:lstStyle/>
          <a:p>
            <a:pPr marL="0" lvl="0" indent="0">
              <a:buFont typeface="Arial" panose="020B0604020202020204" pitchFamily="34" charset="0"/>
              <a:buNone/>
            </a:pPr>
            <a:r>
              <a:rPr lang="en-US"/>
              <a:t>1.</a:t>
            </a:r>
            <a:r>
              <a:rPr lang="zh-CN"/>
              <a:t>方案一：采取将文件转为压缩的嵌入向量，这也是我们本地部署知识库时采取的方式，这种方式不具有可解释性，但是对于机器来说更好理解与实现</a:t>
            </a:r>
          </a:p>
          <a:p>
            <a:pPr marL="0" lvl="0" indent="0">
              <a:buFont typeface="Arial" panose="020B0604020202020204" pitchFamily="34" charset="0"/>
              <a:buNone/>
            </a:pPr>
            <a:r>
              <a:rPr lang="en-US"/>
              <a:t>2.</a:t>
            </a:r>
            <a:r>
              <a:rPr lang="zh-CN"/>
              <a:t>方案</a:t>
            </a:r>
            <a:r>
              <a:rPr lang="en-US"/>
              <a:t>2</a:t>
            </a:r>
            <a:r>
              <a:rPr lang="zh-CN"/>
              <a:t>：采取提取文件主要内容与标签，再使用标签搭建图文件系统，这种方式是典型的表示学习，具有明显的可解释性，但是会出现搜索是的问题：如“草”与“</a:t>
            </a:r>
            <a:r>
              <a:rPr lang="en-US"/>
              <a:t>grass</a:t>
            </a:r>
            <a:r>
              <a:rPr lang="zh-CN"/>
              <a:t>”，他们虽然有着同样的语义，但却可能形成不同的节点，搜索时“绿草”和“草”的关联度怎么处理，这涉及到知识图谱中的图融合与相似度比较</a:t>
            </a:r>
            <a:endParaRPr/>
          </a:p>
          <a:p>
            <a:pPr marL="0" lvl="0" indent="0">
              <a:buFont typeface="Arial" panose="020B0604020202020204" pitchFamily="34" charset="0"/>
              <a:buNone/>
            </a:pPr>
            <a:r>
              <a:rPr lang="zh-CN"/>
              <a:t>我们采取的是方案</a:t>
            </a:r>
            <a:r>
              <a:rPr lang="en-US"/>
              <a:t>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灯片编号占位符 3"/>
          <p:cNvSpPr>
            <a:spLocks noGrp="1"/>
          </p:cNvSpPr>
          <p:nvPr>
            <p:ph type="sldNum" sz="quarter" idx="12"/>
          </p:nvPr>
        </p:nvSpPr>
        <p:spPr/>
        <p:txBody>
          <a:bodyPr/>
          <a:lstStyle/>
          <a:p>
            <a:fld id="{5B74D221-F78E-4CE2-B90E-39C483F4591B}" type="slidenum">
              <a:rPr lang="zh-CN" altLang="en-US" smtClean="0"/>
              <a:t>7</a:t>
            </a:fld>
            <a:endParaRPr lang="zh-CN" altLang="en-US" dirty="0"/>
          </a:p>
        </p:txBody>
      </p:sp>
      <p:sp>
        <p:nvSpPr>
          <p:cNvPr id="64" name="标题 5"/>
          <p:cNvSpPr>
            <a:spLocks noGrp="1"/>
          </p:cNvSpPr>
          <p:nvPr>
            <p:ph type="title"/>
          </p:nvPr>
        </p:nvSpPr>
        <p:spPr>
          <a:xfrm>
            <a:off x="961034" y="512320"/>
            <a:ext cx="10555326" cy="656061"/>
          </a:xfrm>
        </p:spPr>
        <p:txBody>
          <a:bodyPr/>
          <a:lstStyle/>
          <a:p>
            <a:pPr>
              <a:buNone/>
            </a:pPr>
            <a:r>
              <a:rPr lang="en-US"/>
              <a:t>AzureopenAI</a:t>
            </a:r>
            <a:r>
              <a:rPr lang="zh-CN"/>
              <a:t>打标展示以及采用</a:t>
            </a:r>
            <a:r>
              <a:rPr lang="en-US"/>
              <a:t>AI</a:t>
            </a:r>
            <a:r>
              <a:rPr lang="zh-CN"/>
              <a:t>的优点</a:t>
            </a:r>
          </a:p>
        </p:txBody>
      </p:sp>
      <p:sp>
        <p:nvSpPr>
          <p:cNvPr id="65" name="内容占位符 6"/>
          <p:cNvSpPr>
            <a:spLocks noGrp="1"/>
          </p:cNvSpPr>
          <p:nvPr>
            <p:ph idx="1"/>
          </p:nvPr>
        </p:nvSpPr>
        <p:spPr>
          <a:xfrm>
            <a:off x="970168" y="1283641"/>
            <a:ext cx="10546192" cy="4651081"/>
          </a:xfrm>
        </p:spPr>
        <p:txBody>
          <a:bodyPr>
            <a:normAutofit/>
          </a:bodyPr>
          <a:lstStyle/>
          <a:p>
            <a:pPr marL="0" lvl="0" indent="0">
              <a:buFont typeface="Arial" panose="020B0604020202020204" pitchFamily="34" charset="0"/>
              <a:buNone/>
            </a:pPr>
            <a:r>
              <a:rPr lang="en-US"/>
              <a:t>1.</a:t>
            </a:r>
            <a:r>
              <a:rPr lang="zh-CN"/>
              <a:t>多模态理解能力：可以处理多种文件打标，包括文件和图片</a:t>
            </a:r>
          </a:p>
          <a:p>
            <a:pPr marL="0" lvl="0" indent="0">
              <a:buFont typeface="Arial" panose="020B0604020202020204" pitchFamily="34" charset="0"/>
              <a:buNone/>
            </a:pPr>
            <a:r>
              <a:rPr lang="en-US"/>
              <a:t>2.</a:t>
            </a:r>
            <a:r>
              <a:rPr lang="zh-CN"/>
              <a:t>高精度：</a:t>
            </a:r>
            <a:r>
              <a:rPr lang="en-US"/>
              <a:t>tag</a:t>
            </a:r>
            <a:r>
              <a:rPr lang="zh-CN"/>
              <a:t>关联度高</a:t>
            </a:r>
            <a:endParaRPr/>
          </a:p>
          <a:p>
            <a:pPr marL="0" lvl="0" indent="0">
              <a:buFont typeface="Arial" panose="020B0604020202020204" pitchFamily="34" charset="0"/>
              <a:buNone/>
            </a:pPr>
            <a:r>
              <a:rPr lang="en-US"/>
              <a:t>3.</a:t>
            </a:r>
            <a:r>
              <a:rPr lang="zh-CN"/>
              <a:t>多层次理解：如温馨的家庭环境而不是家具</a:t>
            </a:r>
            <a:endParaRPr/>
          </a:p>
          <a:p>
            <a:pPr marL="0" lvl="0" indent="0">
              <a:buFont typeface="Arial" panose="020B0604020202020204" pitchFamily="34" charset="0"/>
              <a:buNone/>
            </a:pPr>
            <a:endParaRPr lang="en-US"/>
          </a:p>
          <a:p>
            <a:pPr lvl="0">
              <a:buFont typeface="Arial" panose="020B0604020202020204" pitchFamily="34" charset="0"/>
              <a:buChar char="•"/>
            </a:pPr>
            <a:r>
              <a:rPr lang="zh-CN"/>
              <a:t>文本展示例子：</a:t>
            </a:r>
            <a:r>
              <a:rPr lang="zh-CN" sz="800"/>
              <a:t>我们构建了一个智能分布式图文件存储系统，并为用户提供了简洁直观的</a:t>
            </a:r>
            <a:r>
              <a:rPr lang="en-US" sz="800"/>
              <a:t>Web</a:t>
            </a:r>
            <a:r>
              <a:rPr lang="zh-CN" sz="800"/>
              <a:t>服务接口，</a:t>
            </a:r>
            <a:endParaRPr/>
          </a:p>
          <a:p>
            <a:pPr lvl="0">
              <a:buFont typeface="Arial" panose="020B0604020202020204" pitchFamily="34" charset="0"/>
              <a:buChar char="•"/>
            </a:pPr>
            <a:r>
              <a:rPr lang="zh-CN" sz="800"/>
              <a:t>支持文件的上传、检索与下载。系统由三大核心模块组成：基于</a:t>
            </a:r>
            <a:r>
              <a:rPr lang="en-US" sz="800"/>
              <a:t>IPFS</a:t>
            </a:r>
            <a:r>
              <a:rPr lang="zh-CN" sz="800"/>
              <a:t>实现的分布式存储模块，用于安全高效地保存文件；</a:t>
            </a:r>
            <a:r>
              <a:rPr lang="en-US" sz="800"/>
              <a:t>Neo4j</a:t>
            </a:r>
            <a:r>
              <a:rPr lang="zh-CN" sz="800"/>
              <a:t>图数据库模块，用</a:t>
            </a:r>
            <a:endParaRPr/>
          </a:p>
          <a:p>
            <a:pPr lvl="0">
              <a:buFont typeface="Arial" panose="020B0604020202020204" pitchFamily="34" charset="0"/>
              <a:buChar char="•"/>
            </a:pPr>
            <a:r>
              <a:rPr lang="zh-CN" sz="800"/>
              <a:t>于管理文件间的结构化关系；以及结合大语言模型的内容解析模块，负责对文件进行语义理解与标签生成。系统首先利用大语言模型对文件内</a:t>
            </a:r>
            <a:endParaRPr/>
          </a:p>
          <a:p>
            <a:pPr lvl="0">
              <a:buFont typeface="Arial" panose="020B0604020202020204" pitchFamily="34" charset="0"/>
              <a:buChar char="•"/>
            </a:pPr>
            <a:r>
              <a:rPr lang="zh-CN" sz="800"/>
              <a:t>容进行语义分析，提取关键词与标签，随后借助</a:t>
            </a:r>
            <a:r>
              <a:rPr lang="en-US" sz="800"/>
              <a:t>Neo4j</a:t>
            </a:r>
            <a:r>
              <a:rPr lang="zh-CN" sz="800"/>
              <a:t>构建文件间的关联网络，提升检索效率与信息组织能力，最后使用</a:t>
            </a:r>
            <a:r>
              <a:rPr lang="en-US" sz="800"/>
              <a:t>IPFS</a:t>
            </a:r>
            <a:r>
              <a:rPr lang="zh-CN" sz="800"/>
              <a:t>高效、安全地分布式</a:t>
            </a:r>
            <a:endParaRPr/>
          </a:p>
          <a:p>
            <a:pPr lvl="0">
              <a:buFont typeface="Arial" panose="020B0604020202020204" pitchFamily="34" charset="0"/>
              <a:buChar char="•"/>
            </a:pPr>
            <a:r>
              <a:rPr lang="zh-CN" sz="800"/>
              <a:t>储存文件。整体方案融合了大语言模型与图文件结构的优势，提供了一种面向大语言模型时代的智能分布式图文件系统服务的实现方案。</a:t>
            </a:r>
            <a:endParaRPr/>
          </a:p>
        </p:txBody>
      </p:sp>
      <p:pic>
        <p:nvPicPr>
          <p:cNvPr id="66" name="图片 65"/>
          <p:cNvPicPr>
            <a:picLocks noChangeAspect="1"/>
          </p:cNvPicPr>
          <p:nvPr/>
        </p:nvPicPr>
        <p:blipFill>
          <a:blip r:embed="rId2"/>
          <a:stretch>
            <a:fillRect/>
          </a:stretch>
        </p:blipFill>
        <p:spPr>
          <a:xfrm>
            <a:off x="7833492" y="2933944"/>
            <a:ext cx="3933058" cy="309476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灯片编号占位符 3"/>
          <p:cNvSpPr>
            <a:spLocks noGrp="1"/>
          </p:cNvSpPr>
          <p:nvPr>
            <p:ph type="sldNum" sz="quarter" idx="12"/>
          </p:nvPr>
        </p:nvSpPr>
        <p:spPr/>
        <p:txBody>
          <a:bodyPr/>
          <a:lstStyle/>
          <a:p>
            <a:fld id="{5B74D221-F78E-4CE2-B90E-39C483F4591B}" type="slidenum">
              <a:rPr lang="zh-CN" altLang="en-US" smtClean="0"/>
              <a:t>8</a:t>
            </a:fld>
            <a:endParaRPr lang="zh-CN" altLang="en-US" dirty="0"/>
          </a:p>
        </p:txBody>
      </p:sp>
      <p:sp>
        <p:nvSpPr>
          <p:cNvPr id="69" name="标题 5"/>
          <p:cNvSpPr>
            <a:spLocks noGrp="1"/>
          </p:cNvSpPr>
          <p:nvPr>
            <p:ph type="title"/>
          </p:nvPr>
        </p:nvSpPr>
        <p:spPr>
          <a:xfrm>
            <a:off x="1211224" y="627580"/>
            <a:ext cx="10555326" cy="656061"/>
          </a:xfrm>
        </p:spPr>
        <p:txBody>
          <a:bodyPr/>
          <a:lstStyle/>
          <a:p>
            <a:pPr>
              <a:buNone/>
            </a:pPr>
            <a:r>
              <a:rPr lang="zh-CN"/>
              <a:t>关于方案</a:t>
            </a:r>
            <a:r>
              <a:rPr lang="en-US"/>
              <a:t>1</a:t>
            </a:r>
            <a:r>
              <a:rPr lang="zh-CN"/>
              <a:t>，我们小组也做了相应的工作</a:t>
            </a:r>
          </a:p>
        </p:txBody>
      </p:sp>
      <p:sp>
        <p:nvSpPr>
          <p:cNvPr id="70" name="内容占位符 6"/>
          <p:cNvSpPr>
            <a:spLocks noGrp="1"/>
          </p:cNvSpPr>
          <p:nvPr>
            <p:ph idx="1"/>
          </p:nvPr>
        </p:nvSpPr>
        <p:spPr/>
        <p:txBody>
          <a:bodyPr>
            <a:normAutofit fontScale="92500" lnSpcReduction="10000"/>
          </a:bodyPr>
          <a:lstStyle/>
          <a:p>
            <a:pPr marL="0" lvl="0" indent="0">
              <a:buFont typeface="Arial" panose="020B0604020202020204" pitchFamily="34" charset="0"/>
              <a:buNone/>
            </a:pPr>
            <a:r>
              <a:rPr lang="zh-CN"/>
              <a:t>事实上，市场上是有已经集成好了的程序用于搭建嵌入式文件库：</a:t>
            </a:r>
          </a:p>
          <a:p>
            <a:pPr marL="0" lvl="0" indent="0">
              <a:buFont typeface="Arial" panose="020B0604020202020204" pitchFamily="34" charset="0"/>
              <a:buNone/>
            </a:pPr>
            <a:r>
              <a:rPr lang="en-US"/>
              <a:t>ragflow</a:t>
            </a:r>
            <a:r>
              <a:rPr lang="zh-CN"/>
              <a:t>，我们也相应的进行了</a:t>
            </a:r>
            <a:endParaRPr/>
          </a:p>
          <a:p>
            <a:pPr marL="0" lvl="0" indent="0">
              <a:buFont typeface="Arial" panose="020B0604020202020204" pitchFamily="34" charset="0"/>
              <a:buNone/>
            </a:pPr>
            <a:r>
              <a:rPr lang="zh-CN"/>
              <a:t>部署，如图是部署在本地的</a:t>
            </a:r>
            <a:endParaRPr/>
          </a:p>
          <a:p>
            <a:pPr marL="0" lvl="0" indent="0">
              <a:buFont typeface="Arial" panose="020B0604020202020204" pitchFamily="34" charset="0"/>
              <a:buNone/>
            </a:pPr>
            <a:r>
              <a:rPr lang="en-US"/>
              <a:t>ragflow</a:t>
            </a:r>
            <a:r>
              <a:rPr lang="zh-CN"/>
              <a:t>，只需要直接选择好</a:t>
            </a:r>
            <a:endParaRPr/>
          </a:p>
          <a:p>
            <a:pPr marL="0" lvl="0" indent="0">
              <a:buFont typeface="Arial" panose="020B0604020202020204" pitchFamily="34" charset="0"/>
              <a:buNone/>
            </a:pPr>
            <a:r>
              <a:rPr lang="en-US"/>
              <a:t>embedding</a:t>
            </a:r>
            <a:r>
              <a:rPr lang="zh-CN"/>
              <a:t>模型和语言解析模</a:t>
            </a:r>
            <a:endParaRPr/>
          </a:p>
          <a:p>
            <a:pPr marL="0" lvl="0" indent="0">
              <a:buFont typeface="Arial" panose="020B0604020202020204" pitchFamily="34" charset="0"/>
              <a:buNone/>
            </a:pPr>
            <a:r>
              <a:rPr lang="zh-CN"/>
              <a:t>型就可以直接进行使用，但是</a:t>
            </a:r>
            <a:endParaRPr/>
          </a:p>
          <a:p>
            <a:pPr marL="0" lvl="0" indent="0">
              <a:buFont typeface="Arial" panose="020B0604020202020204" pitchFamily="34" charset="0"/>
              <a:buNone/>
            </a:pPr>
            <a:r>
              <a:rPr lang="en-US"/>
              <a:t>1.</a:t>
            </a:r>
            <a:r>
              <a:rPr lang="zh-CN"/>
              <a:t>可解释性弱</a:t>
            </a:r>
            <a:r>
              <a:rPr lang="en-US"/>
              <a:t>,</a:t>
            </a:r>
            <a:r>
              <a:rPr lang="zh-CN"/>
              <a:t>占用内存大</a:t>
            </a:r>
            <a:endParaRPr/>
          </a:p>
          <a:p>
            <a:pPr marL="0" lvl="0" indent="0">
              <a:buFont typeface="Arial" panose="020B0604020202020204" pitchFamily="34" charset="0"/>
              <a:buNone/>
            </a:pPr>
            <a:r>
              <a:rPr lang="en-US"/>
              <a:t>2.</a:t>
            </a:r>
            <a:r>
              <a:rPr lang="zh-CN"/>
              <a:t>集成度很高，不符合我们</a:t>
            </a:r>
            <a:endParaRPr/>
          </a:p>
          <a:p>
            <a:pPr marL="0" lvl="0" indent="0">
              <a:buFont typeface="Arial" panose="020B0604020202020204" pitchFamily="34" charset="0"/>
              <a:buNone/>
            </a:pPr>
            <a:r>
              <a:rPr lang="zh-CN"/>
              <a:t>大作业的任务量，我们并没有</a:t>
            </a:r>
            <a:endParaRPr/>
          </a:p>
          <a:p>
            <a:pPr marL="0" lvl="0" indent="0">
              <a:buFont typeface="Arial" panose="020B0604020202020204" pitchFamily="34" charset="0"/>
              <a:buNone/>
            </a:pPr>
            <a:r>
              <a:rPr lang="zh-CN"/>
              <a:t>采用</a:t>
            </a:r>
            <a:endParaRPr/>
          </a:p>
        </p:txBody>
      </p:sp>
      <p:pic>
        <p:nvPicPr>
          <p:cNvPr id="71" name="图片 70"/>
          <p:cNvPicPr>
            <a:picLocks noChangeAspect="1"/>
          </p:cNvPicPr>
          <p:nvPr/>
        </p:nvPicPr>
        <p:blipFill>
          <a:blip r:embed="rId2"/>
          <a:stretch>
            <a:fillRect/>
          </a:stretch>
        </p:blipFill>
        <p:spPr>
          <a:xfrm>
            <a:off x="5726015" y="1905746"/>
            <a:ext cx="5627785" cy="38040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灯片编号占位符 3"/>
          <p:cNvSpPr>
            <a:spLocks noGrp="1"/>
          </p:cNvSpPr>
          <p:nvPr>
            <p:ph type="sldNum" sz="quarter" idx="12"/>
          </p:nvPr>
        </p:nvSpPr>
        <p:spPr/>
        <p:txBody>
          <a:bodyPr/>
          <a:lstStyle/>
          <a:p>
            <a:fld id="{5B74D221-F78E-4CE2-B90E-39C483F4591B}" type="slidenum">
              <a:rPr lang="zh-CN" altLang="en-US" smtClean="0"/>
              <a:t>9</a:t>
            </a:fld>
            <a:endParaRPr lang="zh-CN" altLang="en-US" dirty="0"/>
          </a:p>
        </p:txBody>
      </p:sp>
      <p:sp>
        <p:nvSpPr>
          <p:cNvPr id="74" name="标题 5"/>
          <p:cNvSpPr>
            <a:spLocks noGrp="1"/>
          </p:cNvSpPr>
          <p:nvPr>
            <p:ph type="title"/>
          </p:nvPr>
        </p:nvSpPr>
        <p:spPr>
          <a:xfrm>
            <a:off x="961034" y="512320"/>
            <a:ext cx="10555326" cy="656061"/>
          </a:xfrm>
        </p:spPr>
        <p:txBody>
          <a:bodyPr/>
          <a:lstStyle/>
          <a:p>
            <a:pPr>
              <a:buNone/>
            </a:pPr>
            <a:r>
              <a:rPr lang="zh-CN"/>
              <a:t>关于远程</a:t>
            </a:r>
            <a:r>
              <a:rPr lang="en-US"/>
              <a:t>api</a:t>
            </a:r>
            <a:r>
              <a:rPr lang="zh-CN"/>
              <a:t>使用处理用户命令问题的优化处理</a:t>
            </a:r>
          </a:p>
        </p:txBody>
      </p:sp>
      <p:sp>
        <p:nvSpPr>
          <p:cNvPr id="75" name="内容占位符 6"/>
          <p:cNvSpPr>
            <a:spLocks noGrp="1"/>
          </p:cNvSpPr>
          <p:nvPr>
            <p:ph idx="1"/>
          </p:nvPr>
        </p:nvSpPr>
        <p:spPr/>
        <p:txBody>
          <a:bodyPr>
            <a:normAutofit/>
          </a:bodyPr>
          <a:lstStyle/>
          <a:p>
            <a:pPr marL="0" lvl="0" indent="0">
              <a:buFont typeface="Arial" panose="020B0604020202020204" pitchFamily="34" charset="0"/>
              <a:buNone/>
            </a:pPr>
            <a:endParaRPr lang="zh-CN"/>
          </a:p>
          <a:p>
            <a:pPr lvl="0">
              <a:buFont typeface="Arial" panose="020B0604020202020204" pitchFamily="34" charset="0"/>
              <a:buChar char="•"/>
            </a:pPr>
            <a:r>
              <a:rPr lang="zh-CN"/>
              <a:t>最后我们不再采取用户命令的解析，而是直接采用按钮的方式进入不同界面，再由用户输入相应的信息，依据信息进行文件处理，这样用户不会再因为用户命令传输而延迟等待，实测大约需要</a:t>
            </a:r>
            <a:r>
              <a:rPr lang="en-US"/>
              <a:t>4-8s</a:t>
            </a:r>
            <a:r>
              <a:rPr lang="zh-CN"/>
              <a:t>等待时间</a:t>
            </a:r>
            <a:endParaRPr/>
          </a:p>
          <a:p>
            <a:pPr lvl="0">
              <a:buFont typeface="Arial" panose="020B0604020202020204" pitchFamily="34" charset="0"/>
              <a:buChar char="•"/>
            </a:pPr>
            <a:r>
              <a:rPr lang="zh-CN"/>
              <a:t>这一方面来说，我们相对</a:t>
            </a:r>
            <a:r>
              <a:rPr lang="en-US"/>
              <a:t>ArkFS</a:t>
            </a:r>
            <a:r>
              <a:rPr lang="zh-CN"/>
              <a:t>组实现了速度的提升，我们的不同的文件的处理路径更加直接，不必要所有的用户命令都需要进行</a:t>
            </a:r>
            <a:r>
              <a:rPr lang="en-US"/>
              <a:t>api</a:t>
            </a:r>
            <a:r>
              <a:rPr lang="zh-CN"/>
              <a:t>的时间传输延迟</a:t>
            </a:r>
            <a:endParaRPr/>
          </a:p>
          <a:p>
            <a:pPr lvl="0">
              <a:buFont typeface="Arial" panose="020B0604020202020204" pitchFamily="34" charset="0"/>
              <a:buChar char="•"/>
            </a:pPr>
            <a:endParaRPr lang="en-US"/>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DIAGRAM" val="ef6b4193-9a51-4fc0-ac0d-9a6d63ff2989"/>
</p:tagLst>
</file>

<file path=ppt/theme/theme1.xml><?xml version="1.0" encoding="utf-8"?>
<a:theme xmlns:a="http://schemas.openxmlformats.org/drawingml/2006/main" name="Office 主题​​">
  <a:themeElements>
    <a:clrScheme name="teach05">
      <a:dk1>
        <a:srgbClr val="323F4F"/>
      </a:dk1>
      <a:lt1>
        <a:sysClr val="window" lastClr="FFFFFF"/>
      </a:lt1>
      <a:dk2>
        <a:srgbClr val="44546A"/>
      </a:dk2>
      <a:lt2>
        <a:srgbClr val="E7E6E6"/>
      </a:lt2>
      <a:accent1>
        <a:srgbClr val="123B64"/>
      </a:accent1>
      <a:accent2>
        <a:srgbClr val="3798EC"/>
      </a:accent2>
      <a:accent3>
        <a:srgbClr val="FFCB0E"/>
      </a:accent3>
      <a:accent4>
        <a:srgbClr val="D7244E"/>
      </a:accent4>
      <a:accent5>
        <a:srgbClr val="4472C4"/>
      </a:accent5>
      <a:accent6>
        <a:srgbClr val="70AD47"/>
      </a:accent6>
      <a:hlink>
        <a:srgbClr val="0563C1"/>
      </a:hlink>
      <a:folHlink>
        <a:srgbClr val="954F72"/>
      </a:folHlink>
    </a:clrScheme>
    <a:fontScheme name="teach">
      <a:majorFont>
        <a:latin typeface="Candara"/>
        <a:ea typeface="微软雅黑"/>
        <a:cs typeface=""/>
      </a:majorFont>
      <a:minorFont>
        <a:latin typeface="Candara"/>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主题5">
  <a:themeElements>
    <a:clrScheme name="1">
      <a:dk1>
        <a:srgbClr val="000000"/>
      </a:dk1>
      <a:lt1>
        <a:srgbClr val="FFFFFF"/>
      </a:lt1>
      <a:dk2>
        <a:srgbClr val="778495"/>
      </a:dk2>
      <a:lt2>
        <a:srgbClr val="F0F0F0"/>
      </a:lt2>
      <a:accent1>
        <a:srgbClr val="475F77"/>
      </a:accent1>
      <a:accent2>
        <a:srgbClr val="6DADBF"/>
      </a:accent2>
      <a:accent3>
        <a:srgbClr val="D7B371"/>
      </a:accent3>
      <a:accent4>
        <a:srgbClr val="C5BFB4"/>
      </a:accent4>
      <a:accent5>
        <a:srgbClr val="354B5E"/>
      </a:accent5>
      <a:accent6>
        <a:srgbClr val="BFBFBF"/>
      </a:accent6>
      <a:hlink>
        <a:srgbClr val="475F77"/>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TotalTime>
  <Words>1634</Words>
  <Application>Microsoft Office PowerPoint</Application>
  <PresentationFormat>宽屏</PresentationFormat>
  <Paragraphs>140</Paragraphs>
  <Slides>20</Slides>
  <Notes>0</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20</vt:i4>
      </vt:variant>
    </vt:vector>
  </HeadingPairs>
  <TitlesOfParts>
    <vt:vector size="27" baseType="lpstr">
      <vt:lpstr>quote-cjk-patch</vt:lpstr>
      <vt:lpstr>等线</vt:lpstr>
      <vt:lpstr>Arial</vt:lpstr>
      <vt:lpstr>Candara</vt:lpstr>
      <vt:lpstr>Consolas</vt:lpstr>
      <vt:lpstr>Office 主题​​</vt:lpstr>
      <vt:lpstr>主题5</vt:lpstr>
      <vt:lpstr>关于大模型层的具体搭建与使用</vt:lpstr>
      <vt:lpstr>我们需要得到什么关键信息</vt:lpstr>
      <vt:lpstr>两种在不同环境下对于自然语言提取信息的方式</vt:lpstr>
      <vt:lpstr>关于本地部署相关工作</vt:lpstr>
      <vt:lpstr>关于远程api使用解决tag问题</vt:lpstr>
      <vt:lpstr>关于远程api使用解决tag问题的不同方案</vt:lpstr>
      <vt:lpstr>AzureopenAI打标展示以及采用AI的优点</vt:lpstr>
      <vt:lpstr>关于方案1，我们小组也做了相应的工作</vt:lpstr>
      <vt:lpstr>关于远程api使用处理用户命令问题的优化处理</vt:lpstr>
      <vt:lpstr>可扩展工作</vt:lpstr>
      <vt:lpstr>关于前端的构建</vt:lpstr>
      <vt:lpstr>什么是前端</vt:lpstr>
      <vt:lpstr>前端的不同尝试</vt:lpstr>
      <vt:lpstr>基于不同方式特点工作进程</vt:lpstr>
      <vt:lpstr>Gradio库版本</vt:lpstr>
      <vt:lpstr>html版本</vt:lpstr>
      <vt:lpstr>html版本</vt:lpstr>
      <vt:lpstr>前端扩展工作</vt:lpstr>
      <vt:lpstr>PowerPoint 演示文稿</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袁宇轩 黄</cp:lastModifiedBy>
  <cp:revision>12</cp:revision>
  <dcterms:created xsi:type="dcterms:W3CDTF">2025-06-29T19:26:29Z</dcterms:created>
  <dcterms:modified xsi:type="dcterms:W3CDTF">2025-06-29T12:08:14Z</dcterms:modified>
</cp:coreProperties>
</file>